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99"/>
    <a:srgbClr val="CCFFFF"/>
    <a:srgbClr val="CCECFF"/>
    <a:srgbClr val="FF9999"/>
    <a:srgbClr val="FFCC00"/>
    <a:srgbClr val="CCFFCC"/>
    <a:srgbClr val="66FFCC"/>
    <a:srgbClr val="A2E9F0"/>
    <a:srgbClr val="FCC5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545" autoAdjust="0"/>
    <p:restoredTop sz="96374" autoAdjust="0"/>
  </p:normalViewPr>
  <p:slideViewPr>
    <p:cSldViewPr snapToGrid="0">
      <p:cViewPr varScale="1">
        <p:scale>
          <a:sx n="71" d="100"/>
          <a:sy n="71" d="100"/>
        </p:scale>
        <p:origin x="109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CED0E-A98C-4FD0-ADC9-0B9DDAFF73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63CE94-C05F-498F-AFE9-0836C05CD8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A76AA4-3C17-48BE-A926-22A34E81E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30/06/2025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B95649-BD46-4461-95B9-4E5CE988A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3DB0A5-7C11-4099-8482-456BEE8B3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5961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A3375-FEC1-4752-A86E-2258B0968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E617B6-5FDA-4358-A9A6-67EEDA6D40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973F87-A874-4EF6-9FF6-4EBB35786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30/06/2025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EACBC3-553B-4F88-9FA0-14F955B5C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ECA769-467E-4787-B1EA-51657E578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8231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C4D2B96-E8E4-43F6-9931-054B25788B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0648F5-F1C6-49D9-9094-9016E400B4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602916-7A0A-4B9A-B454-CE310A7C5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30/06/2025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43BE87-9651-4510-9995-49B6E7F12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36C5A1-BF51-4820-BD27-EF148A3CC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9995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BEDA4B-2E5F-487A-B0D1-AFB95EADD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4B27E0-37AD-4679-B946-E542E20430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AFAA57-368B-407A-B50D-9FDC2D427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30/06/2025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C5DB15-C290-4653-8DA7-D698289D7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AF2E03-1CE6-4931-B440-7A7FCE60B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6095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58FA0-136B-4148-8AE9-63762C386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9525AF-DB52-4E1C-B4C2-37552EB71C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2E62BB-8BF4-44E3-A67B-3543EB9AD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30/06/2025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5C3CDF-A880-4D71-B5E7-8F3A03277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B487C9-59CC-49EA-B451-100B0E90F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8623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7C8E8-ADF6-4FD7-B24C-BA2D6E98E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BB6702-A1BC-4431-AD71-0065B85AD8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FC78C4-2507-4095-87D1-8DF065383F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76299B-075F-472B-9B81-46374AE97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30/06/2025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F31CA2-0573-4FA5-BFE6-487064DD0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181D84-BAF6-4058-8671-071BF1EB8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5513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94BE2-94C3-46AB-8954-6571577A1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5DFC7D-F6D3-461B-B2A0-CC09272FD4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ADB2DF-4F66-4C80-9D2E-D56EA009C1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FA5262-00C0-4702-95AF-3262789B00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B80DE5-6A08-4669-BD36-D74BFD733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7FD167-79F5-4A68-BF72-87CE4E87B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30/06/2025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DC3DD9-B434-4A8C-963C-48C8E4D17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3BDDAFF-C84E-40F5-9F78-13709D145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806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3CD45-AE43-4327-ADCC-4CA990867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754C31-8C9F-436A-BD48-8E8F6C91D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30/06/2025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C65CD9-45D3-4398-B0A0-82ECD0AA6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2E2B68-3336-4C2C-BDB1-F19B54F3B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0745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338951A-0406-4C6F-8535-05D657F3D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30/06/2025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E73CAC-9299-4F6B-B87E-410F9D0F2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406DD5-BF71-450F-80A8-6F1343770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2008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31158-627B-4489-B9A5-4DD2F25C3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B7D83F-47C6-456D-9795-BD34D05344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5E329F-FAF8-40C0-8B41-CA41B7CA06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B4122D-2129-452C-8422-345316259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30/06/2025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2E53A0-83CC-43F2-9D1C-A28A98DA0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27662D-F006-4537-9A30-D2EBB037B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8091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1919D1-35DC-4A7C-A4FE-FCBAE98631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0DEC70-CD48-4A34-AA2F-C15D0F0120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A4CE74-BE77-4323-A5D9-0D3A8DE277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DAE8A9-DF08-4228-A12A-A225DF945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B5C12-77B5-4F41-A6CE-C74AD7037191}" type="datetimeFigureOut">
              <a:rPr lang="en-GB" smtClean="0"/>
              <a:t>30/06/2025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CAE134-D08F-4045-8894-E428284B0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B14F8C-ACCB-4EDD-A845-4EF56FACD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491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EB49FB-DD08-411D-9195-D5F67A41C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AC4D6A-30F4-42D6-97D7-AE1D36C668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D43B75-97F3-49A5-B8E1-50C0DC143F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DB5C12-77B5-4F41-A6CE-C74AD7037191}" type="datetimeFigureOut">
              <a:rPr lang="en-GB" smtClean="0"/>
              <a:t>30/06/2025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0A9411-4FEF-4151-BE68-79E6F0E287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4D0245-B055-46C7-83BC-8251FCBB54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2A5D6-F144-4567-B3B2-9B7023ABB5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972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s://researchsupport.admin.ox.ac.uk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" name="Picture 111" descr="Text&#10;&#10;Description automatically generated with medium confidence">
            <a:hlinkClick r:id="rId2"/>
            <a:extLst>
              <a:ext uri="{FF2B5EF4-FFF2-40B4-BE49-F238E27FC236}">
                <a16:creationId xmlns:a16="http://schemas.microsoft.com/office/drawing/2014/main" id="{9416516E-A7BE-4F6B-AAA1-17662AF312A8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14" y="53483"/>
            <a:ext cx="2077085" cy="892810"/>
          </a:xfrm>
          <a:prstGeom prst="rect">
            <a:avLst/>
          </a:prstGeom>
          <a:noFill/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8F7C9BDB-1CFB-411F-AAB4-4A0E72875D00}"/>
              </a:ext>
            </a:extLst>
          </p:cNvPr>
          <p:cNvSpPr/>
          <p:nvPr/>
        </p:nvSpPr>
        <p:spPr>
          <a:xfrm>
            <a:off x="34741" y="960913"/>
            <a:ext cx="2750401" cy="2446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100" dirty="0"/>
              <a:t>Research, Governance, Ethics and Assurance</a:t>
            </a: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BBD4F38D-B7A3-4542-9C64-266BE69E26C1}"/>
              </a:ext>
            </a:extLst>
          </p:cNvPr>
          <p:cNvSpPr/>
          <p:nvPr/>
        </p:nvSpPr>
        <p:spPr>
          <a:xfrm>
            <a:off x="45527" y="1152472"/>
            <a:ext cx="232125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b="1" dirty="0">
                <a:latin typeface="Calibri" panose="020F0502020204030204" pitchFamily="34" charset="0"/>
                <a:cs typeface="Calibri" panose="020F0502020204030204" pitchFamily="34" charset="0"/>
              </a:rPr>
              <a:t>Last Updated </a:t>
            </a:r>
            <a:fld id="{CBA4C9E2-F097-41C0-A1C3-E453BD4F099C}" type="datetime4">
              <a:rPr lang="en-GB" sz="1200" b="1" smtClean="0">
                <a:latin typeface="Calibri" panose="020F0502020204030204" pitchFamily="34" charset="0"/>
                <a:cs typeface="Calibri" panose="020F0502020204030204" pitchFamily="34" charset="0"/>
              </a:rPr>
              <a:t>30 June 2025</a:t>
            </a:fld>
            <a:endParaRPr lang="en-GB" sz="1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1C479A88-CB0F-47A2-A0BD-4B4D0F220BD0}"/>
              </a:ext>
            </a:extLst>
          </p:cNvPr>
          <p:cNvSpPr/>
          <p:nvPr/>
        </p:nvSpPr>
        <p:spPr>
          <a:xfrm>
            <a:off x="3253005" y="1011267"/>
            <a:ext cx="1198204" cy="558329"/>
          </a:xfrm>
          <a:prstGeom prst="roundRect">
            <a:avLst>
              <a:gd name="adj" fmla="val 1000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Director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Ferdousi Chowdhury </a:t>
            </a:r>
          </a:p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cxnSp>
        <p:nvCxnSpPr>
          <p:cNvPr id="178" name="Straight Connector 177">
            <a:extLst>
              <a:ext uri="{FF2B5EF4-FFF2-40B4-BE49-F238E27FC236}">
                <a16:creationId xmlns:a16="http://schemas.microsoft.com/office/drawing/2014/main" id="{53C9E2CE-F524-41B5-B335-3328D293B72B}"/>
              </a:ext>
            </a:extLst>
          </p:cNvPr>
          <p:cNvCxnSpPr>
            <a:cxnSpLocks/>
          </p:cNvCxnSpPr>
          <p:nvPr/>
        </p:nvCxnSpPr>
        <p:spPr>
          <a:xfrm>
            <a:off x="26342" y="2654020"/>
            <a:ext cx="19185" cy="16676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54" name="Rectangle: Rounded Corners 253">
            <a:extLst>
              <a:ext uri="{FF2B5EF4-FFF2-40B4-BE49-F238E27FC236}">
                <a16:creationId xmlns:a16="http://schemas.microsoft.com/office/drawing/2014/main" id="{8374888C-3B9F-4BA0-A83E-0B6DEC884A6F}"/>
              </a:ext>
            </a:extLst>
          </p:cNvPr>
          <p:cNvSpPr/>
          <p:nvPr/>
        </p:nvSpPr>
        <p:spPr>
          <a:xfrm>
            <a:off x="4312267" y="62324"/>
            <a:ext cx="1357592" cy="638633"/>
          </a:xfrm>
          <a:prstGeom prst="roundRect">
            <a:avLst>
              <a:gd name="adj" fmla="val 10000"/>
            </a:avLst>
          </a:prstGeom>
          <a:solidFill>
            <a:srgbClr val="7798D3"/>
          </a:solid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Executive Director</a:t>
            </a:r>
          </a:p>
          <a:p>
            <a:pPr algn="ctr"/>
            <a:r>
              <a:rPr lang="en-GB" sz="1200" dirty="0">
                <a:solidFill>
                  <a:schemeClr val="tx1"/>
                </a:solidFill>
              </a:rPr>
              <a:t>Stephen Conway</a:t>
            </a:r>
            <a:br>
              <a:rPr lang="en-GB" sz="1000" b="1" dirty="0">
                <a:solidFill>
                  <a:schemeClr val="tx1"/>
                </a:solidFill>
              </a:rPr>
            </a:br>
            <a:endParaRPr lang="en-GB" sz="1000" b="1" dirty="0">
              <a:solidFill>
                <a:schemeClr val="tx1"/>
              </a:solidFill>
            </a:endParaRPr>
          </a:p>
          <a:p>
            <a:pPr algn="ctr"/>
            <a:endParaRPr lang="en-GB" sz="1000" b="1" dirty="0">
              <a:solidFill>
                <a:schemeClr val="tx1"/>
              </a:solidFill>
            </a:endParaRPr>
          </a:p>
        </p:txBody>
      </p:sp>
      <p:cxnSp>
        <p:nvCxnSpPr>
          <p:cNvPr id="255" name="Straight Connector 254">
            <a:extLst>
              <a:ext uri="{FF2B5EF4-FFF2-40B4-BE49-F238E27FC236}">
                <a16:creationId xmlns:a16="http://schemas.microsoft.com/office/drawing/2014/main" id="{39AE2417-C1D4-4DC9-BE39-F98A743282EE}"/>
              </a:ext>
            </a:extLst>
          </p:cNvPr>
          <p:cNvCxnSpPr>
            <a:cxnSpLocks/>
            <a:endCxn id="6" idx="0"/>
          </p:cNvCxnSpPr>
          <p:nvPr/>
        </p:nvCxnSpPr>
        <p:spPr>
          <a:xfrm>
            <a:off x="3852107" y="895168"/>
            <a:ext cx="0" cy="11609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56" name="Rectangle: Rounded Corners 255">
            <a:extLst>
              <a:ext uri="{FF2B5EF4-FFF2-40B4-BE49-F238E27FC236}">
                <a16:creationId xmlns:a16="http://schemas.microsoft.com/office/drawing/2014/main" id="{A20375BF-016B-41CC-8C30-6A6DE458DEB7}"/>
              </a:ext>
            </a:extLst>
          </p:cNvPr>
          <p:cNvSpPr/>
          <p:nvPr/>
        </p:nvSpPr>
        <p:spPr>
          <a:xfrm>
            <a:off x="4683266" y="1011267"/>
            <a:ext cx="2666392" cy="540655"/>
          </a:xfrm>
          <a:prstGeom prst="roundRect">
            <a:avLst>
              <a:gd name="adj" fmla="val 1000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bg2">
                    <a:lumMod val="75000"/>
                  </a:schemeClr>
                </a:solidFill>
              </a:rPr>
              <a:t>Head of Administration and Finance</a:t>
            </a:r>
          </a:p>
          <a:p>
            <a:pPr algn="ctr"/>
            <a:r>
              <a:rPr lang="en-GB" sz="1000" b="1" dirty="0">
                <a:solidFill>
                  <a:schemeClr val="bg2">
                    <a:lumMod val="75000"/>
                  </a:schemeClr>
                </a:solidFill>
              </a:rPr>
              <a:t>Richard Somerville</a:t>
            </a:r>
            <a:br>
              <a:rPr lang="en-GB" sz="1000" b="1" dirty="0">
                <a:solidFill>
                  <a:schemeClr val="bg2">
                    <a:lumMod val="75000"/>
                  </a:schemeClr>
                </a:solidFill>
              </a:rPr>
            </a:br>
            <a:endParaRPr lang="en-GB" sz="1000" dirty="0">
              <a:solidFill>
                <a:schemeClr val="bg2">
                  <a:lumMod val="75000"/>
                </a:schemeClr>
              </a:solidFill>
            </a:endParaRPr>
          </a:p>
          <a:p>
            <a:pPr algn="ctr"/>
            <a:endParaRPr lang="en-GB" sz="10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57" name="Rectangle: Rounded Corners 256">
            <a:extLst>
              <a:ext uri="{FF2B5EF4-FFF2-40B4-BE49-F238E27FC236}">
                <a16:creationId xmlns:a16="http://schemas.microsoft.com/office/drawing/2014/main" id="{00EB42BB-5E62-4B07-8B2C-7FE9D2094647}"/>
              </a:ext>
            </a:extLst>
          </p:cNvPr>
          <p:cNvSpPr/>
          <p:nvPr/>
        </p:nvSpPr>
        <p:spPr>
          <a:xfrm>
            <a:off x="7483000" y="1071752"/>
            <a:ext cx="2349994" cy="417812"/>
          </a:xfrm>
          <a:prstGeom prst="roundRect">
            <a:avLst>
              <a:gd name="adj" fmla="val 10000"/>
            </a:avLst>
          </a:prstGeom>
          <a:solidFill>
            <a:srgbClr val="FFFFCC"/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b="1" dirty="0">
                <a:solidFill>
                  <a:schemeClr val="bg2">
                    <a:lumMod val="75000"/>
                  </a:schemeClr>
                </a:solidFill>
              </a:rPr>
              <a:t>Executive Assistant to Stephen Conway</a:t>
            </a:r>
          </a:p>
          <a:p>
            <a:pPr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1000" dirty="0">
                <a:solidFill>
                  <a:schemeClr val="bg2">
                    <a:lumMod val="75000"/>
                  </a:schemeClr>
                </a:solidFill>
              </a:rPr>
              <a:t>Emily Dyer</a:t>
            </a:r>
          </a:p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000" dirty="0">
              <a:solidFill>
                <a:schemeClr val="bg2">
                  <a:lumMod val="75000"/>
                </a:schemeClr>
              </a:solidFill>
            </a:endParaRPr>
          </a:p>
        </p:txBody>
      </p:sp>
      <p:cxnSp>
        <p:nvCxnSpPr>
          <p:cNvPr id="258" name="Straight Connector 257">
            <a:extLst>
              <a:ext uri="{FF2B5EF4-FFF2-40B4-BE49-F238E27FC236}">
                <a16:creationId xmlns:a16="http://schemas.microsoft.com/office/drawing/2014/main" id="{5AD361B9-416B-46EE-B3C2-09E13028ED78}"/>
              </a:ext>
            </a:extLst>
          </p:cNvPr>
          <p:cNvCxnSpPr>
            <a:cxnSpLocks/>
          </p:cNvCxnSpPr>
          <p:nvPr/>
        </p:nvCxnSpPr>
        <p:spPr>
          <a:xfrm flipV="1">
            <a:off x="3844263" y="903775"/>
            <a:ext cx="2172199" cy="660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9" name="Straight Connector 258">
            <a:extLst>
              <a:ext uri="{FF2B5EF4-FFF2-40B4-BE49-F238E27FC236}">
                <a16:creationId xmlns:a16="http://schemas.microsoft.com/office/drawing/2014/main" id="{846B6932-409C-4AB4-B421-827259D0AE8E}"/>
              </a:ext>
            </a:extLst>
          </p:cNvPr>
          <p:cNvCxnSpPr>
            <a:cxnSpLocks/>
            <a:stCxn id="256" idx="3"/>
            <a:endCxn id="257" idx="1"/>
          </p:cNvCxnSpPr>
          <p:nvPr/>
        </p:nvCxnSpPr>
        <p:spPr>
          <a:xfrm flipV="1">
            <a:off x="7349658" y="1280658"/>
            <a:ext cx="133342" cy="93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3" name="Rectangle: Rounded Corners 82">
            <a:extLst>
              <a:ext uri="{FF2B5EF4-FFF2-40B4-BE49-F238E27FC236}">
                <a16:creationId xmlns:a16="http://schemas.microsoft.com/office/drawing/2014/main" id="{A056469C-7A06-456A-A5A9-89F46DFB209A}"/>
              </a:ext>
            </a:extLst>
          </p:cNvPr>
          <p:cNvSpPr/>
          <p:nvPr/>
        </p:nvSpPr>
        <p:spPr>
          <a:xfrm>
            <a:off x="386807" y="1712655"/>
            <a:ext cx="1235615" cy="441336"/>
          </a:xfrm>
          <a:prstGeom prst="roundRect">
            <a:avLst>
              <a:gd name="adj" fmla="val 10000"/>
            </a:avLst>
          </a:prstGeom>
          <a:solidFill>
            <a:srgbClr val="FF9999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Assistant Director 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Nicholas Connor</a:t>
            </a:r>
          </a:p>
        </p:txBody>
      </p:sp>
      <p:sp>
        <p:nvSpPr>
          <p:cNvPr id="114" name="Rectangle: Rounded Corners 113">
            <a:extLst>
              <a:ext uri="{FF2B5EF4-FFF2-40B4-BE49-F238E27FC236}">
                <a16:creationId xmlns:a16="http://schemas.microsoft.com/office/drawing/2014/main" id="{14B57203-8B86-4745-A3BE-5A1DC8B3686B}"/>
              </a:ext>
            </a:extLst>
          </p:cNvPr>
          <p:cNvSpPr/>
          <p:nvPr/>
        </p:nvSpPr>
        <p:spPr>
          <a:xfrm>
            <a:off x="108883" y="2705096"/>
            <a:ext cx="1269486" cy="673444"/>
          </a:xfrm>
          <a:prstGeom prst="roundRect">
            <a:avLst>
              <a:gd name="adj" fmla="val 10000"/>
            </a:avLst>
          </a:prstGeom>
          <a:solidFill>
            <a:srgbClr val="CCFFCC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  <a:cs typeface="Calibri"/>
              </a:rPr>
              <a:t>Research Ethics Manager</a:t>
            </a:r>
            <a:r>
              <a:rPr lang="en-GB" sz="1000" dirty="0">
                <a:solidFill>
                  <a:schemeClr val="tx1"/>
                </a:solidFill>
                <a:cs typeface="Calibri"/>
              </a:rPr>
              <a:t> </a:t>
            </a:r>
            <a:endParaRPr lang="en-GB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Helen </a:t>
            </a:r>
            <a:r>
              <a:rPr lang="en-GB" sz="1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Barnby</a:t>
            </a:r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-Porritt</a:t>
            </a:r>
            <a:endParaRPr lang="en-GB" sz="1000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82" name="Rectangle: Rounded Corners 81">
            <a:extLst>
              <a:ext uri="{FF2B5EF4-FFF2-40B4-BE49-F238E27FC236}">
                <a16:creationId xmlns:a16="http://schemas.microsoft.com/office/drawing/2014/main" id="{15FB8B54-9E31-4C34-98EB-846B2E7E61B0}"/>
              </a:ext>
            </a:extLst>
          </p:cNvPr>
          <p:cNvSpPr/>
          <p:nvPr/>
        </p:nvSpPr>
        <p:spPr>
          <a:xfrm>
            <a:off x="1425773" y="2759205"/>
            <a:ext cx="1039849" cy="565226"/>
          </a:xfrm>
          <a:prstGeom prst="roundRect">
            <a:avLst>
              <a:gd name="adj" fmla="val 10000"/>
            </a:avLst>
          </a:prstGeom>
          <a:solidFill>
            <a:srgbClr val="CCFFCC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  <a:cs typeface="Calibri"/>
              </a:rPr>
              <a:t>Research Ethics Administrator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cs typeface="Calibri"/>
              </a:rPr>
              <a:t>Leah Butts</a:t>
            </a:r>
            <a:endParaRPr lang="en-GB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B151F344-0596-482E-9291-4607B1C3EF77}"/>
              </a:ext>
            </a:extLst>
          </p:cNvPr>
          <p:cNvCxnSpPr>
            <a:cxnSpLocks/>
            <a:stCxn id="114" idx="1"/>
          </p:cNvCxnSpPr>
          <p:nvPr/>
        </p:nvCxnSpPr>
        <p:spPr>
          <a:xfrm flipH="1">
            <a:off x="25078" y="3041818"/>
            <a:ext cx="83805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7" name="Rectangle: Rounded Corners 116">
            <a:extLst>
              <a:ext uri="{FF2B5EF4-FFF2-40B4-BE49-F238E27FC236}">
                <a16:creationId xmlns:a16="http://schemas.microsoft.com/office/drawing/2014/main" id="{D724CCEA-F752-4A02-8316-603BF4F511DC}"/>
              </a:ext>
            </a:extLst>
          </p:cNvPr>
          <p:cNvSpPr/>
          <p:nvPr/>
        </p:nvSpPr>
        <p:spPr>
          <a:xfrm>
            <a:off x="107020" y="3402474"/>
            <a:ext cx="1263682" cy="532619"/>
          </a:xfrm>
          <a:prstGeom prst="roundRect">
            <a:avLst>
              <a:gd name="adj" fmla="val 10000"/>
            </a:avLst>
          </a:prstGeom>
          <a:solidFill>
            <a:srgbClr val="CCFFCC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  <a:cs typeface="Calibri"/>
              </a:rPr>
              <a:t>Research Ethics Manager </a:t>
            </a:r>
            <a:endParaRPr lang="en-GB" sz="1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Lauren Morry</a:t>
            </a:r>
            <a:endParaRPr lang="en-GB" sz="1000" dirty="0">
              <a:solidFill>
                <a:schemeClr val="tx1"/>
              </a:solidFill>
              <a:cs typeface="Calibri"/>
            </a:endParaRPr>
          </a:p>
          <a:p>
            <a:pPr algn="ctr"/>
            <a:r>
              <a:rPr lang="en-GB" sz="1000" dirty="0">
                <a:solidFill>
                  <a:schemeClr val="tx1"/>
                </a:solidFill>
              </a:rPr>
              <a:t>	</a:t>
            </a:r>
          </a:p>
          <a:p>
            <a:pPr algn="ctr"/>
            <a:endParaRPr lang="en-GB" sz="1000" dirty="0">
              <a:solidFill>
                <a:schemeClr val="tx1"/>
              </a:solidFill>
            </a:endParaRPr>
          </a:p>
        </p:txBody>
      </p:sp>
      <p:sp>
        <p:nvSpPr>
          <p:cNvPr id="81" name="Rectangle: Rounded Corners 80">
            <a:extLst>
              <a:ext uri="{FF2B5EF4-FFF2-40B4-BE49-F238E27FC236}">
                <a16:creationId xmlns:a16="http://schemas.microsoft.com/office/drawing/2014/main" id="{63C8778B-B701-44B5-9435-05142BBC47F5}"/>
              </a:ext>
            </a:extLst>
          </p:cNvPr>
          <p:cNvSpPr/>
          <p:nvPr/>
        </p:nvSpPr>
        <p:spPr>
          <a:xfrm>
            <a:off x="1423739" y="3379510"/>
            <a:ext cx="1041883" cy="578545"/>
          </a:xfrm>
          <a:prstGeom prst="roundRect">
            <a:avLst>
              <a:gd name="adj" fmla="val 10000"/>
            </a:avLst>
          </a:prstGeom>
          <a:solidFill>
            <a:srgbClr val="CCFFCC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  <a:cs typeface="Calibri"/>
              </a:rPr>
              <a:t>Research Ethics Administrator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cs typeface="Calibri"/>
              </a:rPr>
              <a:t>Charlie </a:t>
            </a:r>
            <a:r>
              <a:rPr lang="en-GB" sz="1000" dirty="0" err="1">
                <a:solidFill>
                  <a:schemeClr val="tx1"/>
                </a:solidFill>
                <a:cs typeface="Calibri"/>
              </a:rPr>
              <a:t>Brassley</a:t>
            </a:r>
            <a:endParaRPr lang="en-GB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89" name="Group 188">
            <a:extLst>
              <a:ext uri="{FF2B5EF4-FFF2-40B4-BE49-F238E27FC236}">
                <a16:creationId xmlns:a16="http://schemas.microsoft.com/office/drawing/2014/main" id="{2A43CA81-9825-444E-93B7-35A04855D520}"/>
              </a:ext>
            </a:extLst>
          </p:cNvPr>
          <p:cNvGrpSpPr/>
          <p:nvPr/>
        </p:nvGrpSpPr>
        <p:grpSpPr>
          <a:xfrm>
            <a:off x="94727" y="3984656"/>
            <a:ext cx="2376438" cy="673959"/>
            <a:chOff x="6236986" y="1898640"/>
            <a:chExt cx="2376438" cy="673959"/>
          </a:xfrm>
          <a:solidFill>
            <a:srgbClr val="CCFFCC"/>
          </a:solidFill>
        </p:grpSpPr>
        <p:sp>
          <p:nvSpPr>
            <p:cNvPr id="85" name="Rectangle: Rounded Corners 84">
              <a:extLst>
                <a:ext uri="{FF2B5EF4-FFF2-40B4-BE49-F238E27FC236}">
                  <a16:creationId xmlns:a16="http://schemas.microsoft.com/office/drawing/2014/main" id="{D605ED60-AC85-4847-9FFF-5A9B0A06DF3C}"/>
                </a:ext>
              </a:extLst>
            </p:cNvPr>
            <p:cNvSpPr/>
            <p:nvPr/>
          </p:nvSpPr>
          <p:spPr>
            <a:xfrm>
              <a:off x="6236986" y="1898640"/>
              <a:ext cx="1282696" cy="673959"/>
            </a:xfrm>
            <a:prstGeom prst="roundRect">
              <a:avLst>
                <a:gd name="adj" fmla="val 10000"/>
              </a:avLst>
            </a:prstGeom>
            <a:grpFill/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en-GB" sz="1000" b="1" dirty="0">
                  <a:solidFill>
                    <a:schemeClr val="tx1"/>
                  </a:solidFill>
                  <a:cs typeface="Calibri"/>
                </a:rPr>
                <a:t>Research Ethics Manager </a:t>
              </a:r>
            </a:p>
            <a:p>
              <a:pPr algn="ctr"/>
              <a:r>
                <a:rPr lang="en-GB" sz="1000" dirty="0">
                  <a:solidFill>
                    <a:schemeClr val="tx1"/>
                  </a:solidFill>
                  <a:cs typeface="Calibri"/>
                </a:rPr>
                <a:t>Rosemary </a:t>
              </a:r>
              <a:r>
                <a:rPr lang="en-GB" sz="1000" dirty="0" err="1">
                  <a:solidFill>
                    <a:schemeClr val="tx1"/>
                  </a:solidFill>
                  <a:cs typeface="Calibri"/>
                </a:rPr>
                <a:t>Musesengwa</a:t>
              </a:r>
              <a:endPara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37" name="Rectangle: Rounded Corners 136">
              <a:extLst>
                <a:ext uri="{FF2B5EF4-FFF2-40B4-BE49-F238E27FC236}">
                  <a16:creationId xmlns:a16="http://schemas.microsoft.com/office/drawing/2014/main" id="{2A7D4133-3A8A-4304-83D9-3584878DDBF9}"/>
                </a:ext>
              </a:extLst>
            </p:cNvPr>
            <p:cNvSpPr/>
            <p:nvPr/>
          </p:nvSpPr>
          <p:spPr>
            <a:xfrm>
              <a:off x="7571541" y="1946348"/>
              <a:ext cx="1041883" cy="578544"/>
            </a:xfrm>
            <a:prstGeom prst="roundRect">
              <a:avLst>
                <a:gd name="adj" fmla="val 10000"/>
              </a:avLst>
            </a:prstGeom>
            <a:grpFill/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en-GB" sz="1000" b="1" dirty="0">
                  <a:solidFill>
                    <a:schemeClr val="tx1"/>
                  </a:solidFill>
                  <a:cs typeface="Calibri"/>
                </a:rPr>
                <a:t>Research Ethics Administrator</a:t>
              </a:r>
            </a:p>
            <a:p>
              <a:pPr algn="ctr"/>
              <a:r>
                <a:rPr lang="en-GB" sz="1000" dirty="0">
                  <a:solidFill>
                    <a:schemeClr val="tx1"/>
                  </a:solidFill>
                  <a:cs typeface="Calibri"/>
                </a:rPr>
                <a:t>Sami </a:t>
              </a:r>
              <a:r>
                <a:rPr lang="en-GB" sz="1000" dirty="0" err="1">
                  <a:solidFill>
                    <a:schemeClr val="tx1"/>
                  </a:solidFill>
                  <a:cs typeface="Calibri"/>
                </a:rPr>
                <a:t>Kelsh</a:t>
              </a:r>
              <a:endPara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cxnSp>
          <p:nvCxnSpPr>
            <p:cNvPr id="138" name="Straight Connector 137">
              <a:extLst>
                <a:ext uri="{FF2B5EF4-FFF2-40B4-BE49-F238E27FC236}">
                  <a16:creationId xmlns:a16="http://schemas.microsoft.com/office/drawing/2014/main" id="{68B9A346-CF09-4E28-BB3E-7C3023976438}"/>
                </a:ext>
              </a:extLst>
            </p:cNvPr>
            <p:cNvCxnSpPr>
              <a:cxnSpLocks/>
              <a:stCxn id="137" idx="1"/>
              <a:endCxn id="85" idx="3"/>
            </p:cNvCxnSpPr>
            <p:nvPr/>
          </p:nvCxnSpPr>
          <p:spPr>
            <a:xfrm flipH="1">
              <a:off x="7519682" y="2235620"/>
              <a:ext cx="51859" cy="0"/>
            </a:xfrm>
            <a:prstGeom prst="line">
              <a:avLst/>
            </a:prstGeom>
            <a:grpFill/>
            <a:ln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205" name="Straight Connector 204">
            <a:extLst>
              <a:ext uri="{FF2B5EF4-FFF2-40B4-BE49-F238E27FC236}">
                <a16:creationId xmlns:a16="http://schemas.microsoft.com/office/drawing/2014/main" id="{B77B938D-6F0C-4DB2-A855-8EDE75BFFACF}"/>
              </a:ext>
            </a:extLst>
          </p:cNvPr>
          <p:cNvCxnSpPr>
            <a:cxnSpLocks/>
            <a:stCxn id="219" idx="2"/>
            <a:endCxn id="74" idx="0"/>
          </p:cNvCxnSpPr>
          <p:nvPr/>
        </p:nvCxnSpPr>
        <p:spPr>
          <a:xfrm>
            <a:off x="11476303" y="2583167"/>
            <a:ext cx="0" cy="205236"/>
          </a:xfrm>
          <a:prstGeom prst="lin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5" name="Rectangle: Rounded Corners 94">
            <a:extLst>
              <a:ext uri="{FF2B5EF4-FFF2-40B4-BE49-F238E27FC236}">
                <a16:creationId xmlns:a16="http://schemas.microsoft.com/office/drawing/2014/main" id="{43E8FC6C-D6F1-4B3A-AD61-AAC0E19EA45F}"/>
              </a:ext>
            </a:extLst>
          </p:cNvPr>
          <p:cNvSpPr/>
          <p:nvPr/>
        </p:nvSpPr>
        <p:spPr>
          <a:xfrm>
            <a:off x="2586148" y="2021797"/>
            <a:ext cx="1110214" cy="695404"/>
          </a:xfrm>
          <a:prstGeom prst="roundRect">
            <a:avLst>
              <a:gd name="adj" fmla="val 10000"/>
            </a:avLst>
          </a:prstGeom>
          <a:solidFill>
            <a:srgbClr val="A2E9F0"/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</a:rPr>
              <a:t>Clinical Research Support Lead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Bannin De Witt Jansen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74682957-80FC-4226-BFA4-961B37371E79}"/>
              </a:ext>
            </a:extLst>
          </p:cNvPr>
          <p:cNvGrpSpPr/>
          <p:nvPr/>
        </p:nvGrpSpPr>
        <p:grpSpPr>
          <a:xfrm>
            <a:off x="6178845" y="1701797"/>
            <a:ext cx="1234897" cy="3350568"/>
            <a:chOff x="6051874" y="2279635"/>
            <a:chExt cx="1234897" cy="3350568"/>
          </a:xfrm>
        </p:grpSpPr>
        <p:cxnSp>
          <p:nvCxnSpPr>
            <p:cNvPr id="284" name="Straight Connector 283">
              <a:extLst>
                <a:ext uri="{FF2B5EF4-FFF2-40B4-BE49-F238E27FC236}">
                  <a16:creationId xmlns:a16="http://schemas.microsoft.com/office/drawing/2014/main" id="{98B0D5E1-35FF-4F0F-9CFC-B0FBCF60EE52}"/>
                </a:ext>
              </a:extLst>
            </p:cNvPr>
            <p:cNvCxnSpPr>
              <a:cxnSpLocks/>
              <a:endCxn id="283" idx="0"/>
            </p:cNvCxnSpPr>
            <p:nvPr/>
          </p:nvCxnSpPr>
          <p:spPr>
            <a:xfrm>
              <a:off x="6635925" y="2279635"/>
              <a:ext cx="0" cy="434696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80" name="Rectangle: Rounded Corners 279">
              <a:extLst>
                <a:ext uri="{FF2B5EF4-FFF2-40B4-BE49-F238E27FC236}">
                  <a16:creationId xmlns:a16="http://schemas.microsoft.com/office/drawing/2014/main" id="{7E204959-B0C3-4976-9AFD-D4B987F8B6BC}"/>
                </a:ext>
              </a:extLst>
            </p:cNvPr>
            <p:cNvSpPr/>
            <p:nvPr/>
          </p:nvSpPr>
          <p:spPr>
            <a:xfrm>
              <a:off x="6051874" y="3464396"/>
              <a:ext cx="1146682" cy="703360"/>
            </a:xfrm>
            <a:prstGeom prst="roundRect">
              <a:avLst>
                <a:gd name="adj" fmla="val 10000"/>
              </a:avLst>
            </a:prstGeom>
            <a:solidFill>
              <a:srgbClr val="E3B5E1"/>
            </a:solidFill>
            <a:ln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en-GB" sz="1000" b="1" dirty="0"/>
                <a:t>Operations and Training Associate</a:t>
              </a:r>
            </a:p>
            <a:p>
              <a:pPr algn="ctr"/>
              <a:r>
                <a:rPr lang="en-GB" sz="1000" dirty="0"/>
                <a:t>Karl Shepherd</a:t>
              </a:r>
            </a:p>
          </p:txBody>
        </p:sp>
        <p:sp>
          <p:nvSpPr>
            <p:cNvPr id="281" name="Rectangle: Rounded Corners 280">
              <a:extLst>
                <a:ext uri="{FF2B5EF4-FFF2-40B4-BE49-F238E27FC236}">
                  <a16:creationId xmlns:a16="http://schemas.microsoft.com/office/drawing/2014/main" id="{9218A7C7-38B1-43D5-8371-941AA0A564F8}"/>
                </a:ext>
              </a:extLst>
            </p:cNvPr>
            <p:cNvSpPr/>
            <p:nvPr/>
          </p:nvSpPr>
          <p:spPr>
            <a:xfrm>
              <a:off x="6055686" y="4989455"/>
              <a:ext cx="1142869" cy="640748"/>
            </a:xfrm>
            <a:prstGeom prst="roundRect">
              <a:avLst>
                <a:gd name="adj" fmla="val 10000"/>
              </a:avLst>
            </a:prstGeom>
            <a:solidFill>
              <a:srgbClr val="E3B5E1"/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en-GB" sz="9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RS Support Administrator (RGEA)</a:t>
              </a:r>
            </a:p>
            <a:p>
              <a:pPr algn="ctr"/>
              <a:r>
                <a:rPr lang="en-GB" sz="9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Sarah Walker</a:t>
              </a:r>
            </a:p>
          </p:txBody>
        </p:sp>
        <p:sp>
          <p:nvSpPr>
            <p:cNvPr id="282" name="Rectangle: Rounded Corners 281">
              <a:extLst>
                <a:ext uri="{FF2B5EF4-FFF2-40B4-BE49-F238E27FC236}">
                  <a16:creationId xmlns:a16="http://schemas.microsoft.com/office/drawing/2014/main" id="{A5CBCA99-5D21-4502-9340-9AB162120A28}"/>
                </a:ext>
              </a:extLst>
            </p:cNvPr>
            <p:cNvSpPr/>
            <p:nvPr/>
          </p:nvSpPr>
          <p:spPr>
            <a:xfrm>
              <a:off x="6053464" y="4220628"/>
              <a:ext cx="1145092" cy="715955"/>
            </a:xfrm>
            <a:prstGeom prst="roundRect">
              <a:avLst>
                <a:gd name="adj" fmla="val 10000"/>
              </a:avLst>
            </a:prstGeom>
            <a:solidFill>
              <a:srgbClr val="E3B5E1"/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en-GB" sz="10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Operations and Training Associate</a:t>
              </a:r>
            </a:p>
            <a:p>
              <a:pPr algn="ctr"/>
              <a:r>
                <a:rPr lang="en-GB" sz="1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Mark Crossley</a:t>
              </a:r>
            </a:p>
          </p:txBody>
        </p:sp>
        <p:sp>
          <p:nvSpPr>
            <p:cNvPr id="283" name="Rectangle: Rounded Corners 282">
              <a:extLst>
                <a:ext uri="{FF2B5EF4-FFF2-40B4-BE49-F238E27FC236}">
                  <a16:creationId xmlns:a16="http://schemas.microsoft.com/office/drawing/2014/main" id="{63091834-5D20-4422-9749-2A41C648188B}"/>
                </a:ext>
              </a:extLst>
            </p:cNvPr>
            <p:cNvSpPr/>
            <p:nvPr/>
          </p:nvSpPr>
          <p:spPr>
            <a:xfrm>
              <a:off x="6053464" y="2714331"/>
              <a:ext cx="1164922" cy="695530"/>
            </a:xfrm>
            <a:prstGeom prst="roundRect">
              <a:avLst>
                <a:gd name="adj" fmla="val 10000"/>
              </a:avLst>
            </a:prstGeom>
            <a:solidFill>
              <a:srgbClr val="E3B5E1"/>
            </a:solidFill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en-GB" sz="10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Operations &amp; Training Lead</a:t>
              </a:r>
            </a:p>
            <a:p>
              <a:pPr algn="ctr"/>
              <a:r>
                <a:rPr lang="en-GB" sz="1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Rachel Lloyd</a:t>
              </a:r>
            </a:p>
          </p:txBody>
        </p:sp>
        <p:cxnSp>
          <p:nvCxnSpPr>
            <p:cNvPr id="285" name="Straight Connector 222">
              <a:extLst>
                <a:ext uri="{FF2B5EF4-FFF2-40B4-BE49-F238E27FC236}">
                  <a16:creationId xmlns:a16="http://schemas.microsoft.com/office/drawing/2014/main" id="{EC834E8C-B265-4284-904F-0D340AD73DBE}"/>
                </a:ext>
              </a:extLst>
            </p:cNvPr>
            <p:cNvCxnSpPr>
              <a:cxnSpLocks/>
              <a:endCxn id="283" idx="3"/>
            </p:cNvCxnSpPr>
            <p:nvPr/>
          </p:nvCxnSpPr>
          <p:spPr>
            <a:xfrm rot="16200000" flipV="1">
              <a:off x="6128712" y="4151771"/>
              <a:ext cx="2247733" cy="68384"/>
            </a:xfrm>
            <a:prstGeom prst="bentConnector2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86" name="Straight Connector 285">
              <a:extLst>
                <a:ext uri="{FF2B5EF4-FFF2-40B4-BE49-F238E27FC236}">
                  <a16:creationId xmlns:a16="http://schemas.microsoft.com/office/drawing/2014/main" id="{B851EA2F-6BE2-4CE6-993E-1C5CB233F12D}"/>
                </a:ext>
              </a:extLst>
            </p:cNvPr>
            <p:cNvCxnSpPr>
              <a:cxnSpLocks/>
              <a:endCxn id="280" idx="3"/>
            </p:cNvCxnSpPr>
            <p:nvPr/>
          </p:nvCxnSpPr>
          <p:spPr>
            <a:xfrm flipH="1">
              <a:off x="7198556" y="3816076"/>
              <a:ext cx="75266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87" name="Straight Connector 286">
              <a:extLst>
                <a:ext uri="{FF2B5EF4-FFF2-40B4-BE49-F238E27FC236}">
                  <a16:creationId xmlns:a16="http://schemas.microsoft.com/office/drawing/2014/main" id="{F319A137-E814-4D24-B436-7C463E542953}"/>
                </a:ext>
              </a:extLst>
            </p:cNvPr>
            <p:cNvCxnSpPr>
              <a:cxnSpLocks/>
              <a:endCxn id="281" idx="3"/>
            </p:cNvCxnSpPr>
            <p:nvPr/>
          </p:nvCxnSpPr>
          <p:spPr>
            <a:xfrm flipH="1">
              <a:off x="7198555" y="5309829"/>
              <a:ext cx="78436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88" name="Straight Connector 287">
              <a:extLst>
                <a:ext uri="{FF2B5EF4-FFF2-40B4-BE49-F238E27FC236}">
                  <a16:creationId xmlns:a16="http://schemas.microsoft.com/office/drawing/2014/main" id="{F8A80657-12AA-4F5B-9987-7364E50BFF77}"/>
                </a:ext>
              </a:extLst>
            </p:cNvPr>
            <p:cNvCxnSpPr>
              <a:cxnSpLocks/>
              <a:endCxn id="282" idx="3"/>
            </p:cNvCxnSpPr>
            <p:nvPr/>
          </p:nvCxnSpPr>
          <p:spPr>
            <a:xfrm flipH="1">
              <a:off x="7198556" y="4578606"/>
              <a:ext cx="88215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CDD66E91-F06F-412D-877E-D45AEFA69F80}"/>
              </a:ext>
            </a:extLst>
          </p:cNvPr>
          <p:cNvGrpSpPr/>
          <p:nvPr/>
        </p:nvGrpSpPr>
        <p:grpSpPr>
          <a:xfrm>
            <a:off x="4926124" y="1692243"/>
            <a:ext cx="1242093" cy="3516798"/>
            <a:chOff x="4701536" y="2270767"/>
            <a:chExt cx="1242093" cy="3516798"/>
          </a:xfrm>
        </p:grpSpPr>
        <p:cxnSp>
          <p:nvCxnSpPr>
            <p:cNvPr id="267" name="Straight Connector 266">
              <a:extLst>
                <a:ext uri="{FF2B5EF4-FFF2-40B4-BE49-F238E27FC236}">
                  <a16:creationId xmlns:a16="http://schemas.microsoft.com/office/drawing/2014/main" id="{BC8FB1C7-B800-45F0-92F0-0164C6ADE7E3}"/>
                </a:ext>
              </a:extLst>
            </p:cNvPr>
            <p:cNvCxnSpPr>
              <a:cxnSpLocks/>
              <a:stCxn id="262" idx="1"/>
            </p:cNvCxnSpPr>
            <p:nvPr/>
          </p:nvCxnSpPr>
          <p:spPr>
            <a:xfrm flipH="1">
              <a:off x="4707959" y="3864628"/>
              <a:ext cx="5631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70" name="Straight Connector 269">
              <a:extLst>
                <a:ext uri="{FF2B5EF4-FFF2-40B4-BE49-F238E27FC236}">
                  <a16:creationId xmlns:a16="http://schemas.microsoft.com/office/drawing/2014/main" id="{F5B92BC4-54D4-4769-9A12-28E6CAAA3A7C}"/>
                </a:ext>
              </a:extLst>
            </p:cNvPr>
            <p:cNvCxnSpPr>
              <a:cxnSpLocks/>
              <a:endCxn id="266" idx="0"/>
            </p:cNvCxnSpPr>
            <p:nvPr/>
          </p:nvCxnSpPr>
          <p:spPr>
            <a:xfrm>
              <a:off x="5327646" y="2270767"/>
              <a:ext cx="9602" cy="443564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48" name="Straight Connector 147">
              <a:extLst>
                <a:ext uri="{FF2B5EF4-FFF2-40B4-BE49-F238E27FC236}">
                  <a16:creationId xmlns:a16="http://schemas.microsoft.com/office/drawing/2014/main" id="{88D303E7-D919-4851-A09B-1C5120534691}"/>
                </a:ext>
              </a:extLst>
            </p:cNvPr>
            <p:cNvCxnSpPr>
              <a:cxnSpLocks/>
              <a:stCxn id="263" idx="1"/>
            </p:cNvCxnSpPr>
            <p:nvPr/>
          </p:nvCxnSpPr>
          <p:spPr>
            <a:xfrm flipH="1">
              <a:off x="4707959" y="5467191"/>
              <a:ext cx="96043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62" name="Rectangle: Rounded Corners 261">
              <a:extLst>
                <a:ext uri="{FF2B5EF4-FFF2-40B4-BE49-F238E27FC236}">
                  <a16:creationId xmlns:a16="http://schemas.microsoft.com/office/drawing/2014/main" id="{DA00248C-8B62-4750-B315-8E32B41D356B}"/>
                </a:ext>
              </a:extLst>
            </p:cNvPr>
            <p:cNvSpPr/>
            <p:nvPr/>
          </p:nvSpPr>
          <p:spPr>
            <a:xfrm>
              <a:off x="4764277" y="3512948"/>
              <a:ext cx="1166513" cy="703360"/>
            </a:xfrm>
            <a:prstGeom prst="roundRect">
              <a:avLst>
                <a:gd name="adj" fmla="val 10000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en-GB" sz="10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HT Governance Specialist </a:t>
              </a:r>
            </a:p>
            <a:p>
              <a:pPr algn="ctr"/>
              <a:r>
                <a:rPr lang="en-GB" sz="1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Amy Beveridge </a:t>
              </a:r>
            </a:p>
          </p:txBody>
        </p:sp>
        <p:sp>
          <p:nvSpPr>
            <p:cNvPr id="263" name="Rectangle: Rounded Corners 262">
              <a:extLst>
                <a:ext uri="{FF2B5EF4-FFF2-40B4-BE49-F238E27FC236}">
                  <a16:creationId xmlns:a16="http://schemas.microsoft.com/office/drawing/2014/main" id="{CA3F4733-CAB0-439A-820A-1CB967929505}"/>
                </a:ext>
              </a:extLst>
            </p:cNvPr>
            <p:cNvSpPr/>
            <p:nvPr/>
          </p:nvSpPr>
          <p:spPr>
            <a:xfrm>
              <a:off x="4804002" y="5146817"/>
              <a:ext cx="1100023" cy="640748"/>
            </a:xfrm>
            <a:prstGeom prst="roundRect">
              <a:avLst>
                <a:gd name="adj" fmla="val 10000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en-GB" sz="9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HT Governance Associate </a:t>
              </a:r>
            </a:p>
            <a:p>
              <a:pPr algn="ctr"/>
              <a:r>
                <a:rPr lang="en-GB" sz="900" dirty="0" err="1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Rozhin</a:t>
              </a:r>
              <a:r>
                <a:rPr lang="en-GB" sz="9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GB" sz="900" dirty="0" err="1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Razavi</a:t>
              </a:r>
              <a:endParaRPr lang="en-GB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64" name="Rectangle: Rounded Corners 263">
              <a:extLst>
                <a:ext uri="{FF2B5EF4-FFF2-40B4-BE49-F238E27FC236}">
                  <a16:creationId xmlns:a16="http://schemas.microsoft.com/office/drawing/2014/main" id="{BCE40710-CE3B-4FFE-A621-E4A02E71B5CC}"/>
                </a:ext>
              </a:extLst>
            </p:cNvPr>
            <p:cNvSpPr/>
            <p:nvPr/>
          </p:nvSpPr>
          <p:spPr>
            <a:xfrm>
              <a:off x="4778165" y="4335495"/>
              <a:ext cx="1165464" cy="715955"/>
            </a:xfrm>
            <a:prstGeom prst="roundRect">
              <a:avLst>
                <a:gd name="adj" fmla="val 10000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en-GB" sz="10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HT Governance Associate </a:t>
              </a:r>
            </a:p>
            <a:p>
              <a:pPr algn="ctr"/>
              <a:r>
                <a:rPr lang="en-GB" sz="1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Karolina Gulbickaite</a:t>
              </a:r>
            </a:p>
          </p:txBody>
        </p:sp>
        <p:sp>
          <p:nvSpPr>
            <p:cNvPr id="266" name="Rectangle: Rounded Corners 265">
              <a:extLst>
                <a:ext uri="{FF2B5EF4-FFF2-40B4-BE49-F238E27FC236}">
                  <a16:creationId xmlns:a16="http://schemas.microsoft.com/office/drawing/2014/main" id="{EA65976B-3C32-4833-B2C3-9E6238A882FB}"/>
                </a:ext>
              </a:extLst>
            </p:cNvPr>
            <p:cNvSpPr/>
            <p:nvPr/>
          </p:nvSpPr>
          <p:spPr>
            <a:xfrm>
              <a:off x="4764277" y="2714331"/>
              <a:ext cx="1145941" cy="695530"/>
            </a:xfrm>
            <a:prstGeom prst="roundRect">
              <a:avLst>
                <a:gd name="adj" fmla="val 10000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en-GB" sz="10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Human Tissue Governance Lead </a:t>
              </a:r>
            </a:p>
            <a:p>
              <a:pPr algn="ctr"/>
              <a:r>
                <a:rPr lang="en-GB" sz="1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Sandrine Rendel</a:t>
              </a:r>
            </a:p>
          </p:txBody>
        </p:sp>
        <p:cxnSp>
          <p:nvCxnSpPr>
            <p:cNvPr id="144" name="Straight Connector 143">
              <a:extLst>
                <a:ext uri="{FF2B5EF4-FFF2-40B4-BE49-F238E27FC236}">
                  <a16:creationId xmlns:a16="http://schemas.microsoft.com/office/drawing/2014/main" id="{835AD547-77AE-46C0-8C45-857ED1328934}"/>
                </a:ext>
              </a:extLst>
            </p:cNvPr>
            <p:cNvCxnSpPr>
              <a:cxnSpLocks/>
            </p:cNvCxnSpPr>
            <p:nvPr/>
          </p:nvCxnSpPr>
          <p:spPr>
            <a:xfrm>
              <a:off x="4701536" y="3115891"/>
              <a:ext cx="6423" cy="2358425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46" name="Straight Connector 145">
              <a:extLst>
                <a:ext uri="{FF2B5EF4-FFF2-40B4-BE49-F238E27FC236}">
                  <a16:creationId xmlns:a16="http://schemas.microsoft.com/office/drawing/2014/main" id="{626C06FF-9F1C-421A-A36B-E87F60CEF09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707959" y="3115891"/>
              <a:ext cx="58744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47" name="Straight Connector 146">
              <a:extLst>
                <a:ext uri="{FF2B5EF4-FFF2-40B4-BE49-F238E27FC236}">
                  <a16:creationId xmlns:a16="http://schemas.microsoft.com/office/drawing/2014/main" id="{B0937654-8697-411A-9515-639E7A1E852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707959" y="4694358"/>
              <a:ext cx="72456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D58E34A5-0AC4-4559-9DBD-2693265F825A}"/>
              </a:ext>
            </a:extLst>
          </p:cNvPr>
          <p:cNvCxnSpPr>
            <a:cxnSpLocks/>
          </p:cNvCxnSpPr>
          <p:nvPr/>
        </p:nvCxnSpPr>
        <p:spPr>
          <a:xfrm>
            <a:off x="2939235" y="1290431"/>
            <a:ext cx="0" cy="72736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126BEDF3-B708-48B1-B1B3-7339F214D8BC}"/>
              </a:ext>
            </a:extLst>
          </p:cNvPr>
          <p:cNvCxnSpPr>
            <a:cxnSpLocks/>
            <a:endCxn id="6" idx="2"/>
          </p:cNvCxnSpPr>
          <p:nvPr/>
        </p:nvCxnSpPr>
        <p:spPr>
          <a:xfrm flipV="1">
            <a:off x="3852107" y="1569596"/>
            <a:ext cx="0" cy="12264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32" name="Group 31">
            <a:extLst>
              <a:ext uri="{FF2B5EF4-FFF2-40B4-BE49-F238E27FC236}">
                <a16:creationId xmlns:a16="http://schemas.microsoft.com/office/drawing/2014/main" id="{47D018FE-265E-4033-B545-ACA8BBC7EA0B}"/>
              </a:ext>
            </a:extLst>
          </p:cNvPr>
          <p:cNvGrpSpPr/>
          <p:nvPr/>
        </p:nvGrpSpPr>
        <p:grpSpPr>
          <a:xfrm>
            <a:off x="7487675" y="1701797"/>
            <a:ext cx="1022747" cy="1770590"/>
            <a:chOff x="1908336" y="654806"/>
            <a:chExt cx="1022747" cy="1770590"/>
          </a:xfrm>
        </p:grpSpPr>
        <p:sp>
          <p:nvSpPr>
            <p:cNvPr id="126" name="Rectangle: Rounded Corners 125">
              <a:extLst>
                <a:ext uri="{FF2B5EF4-FFF2-40B4-BE49-F238E27FC236}">
                  <a16:creationId xmlns:a16="http://schemas.microsoft.com/office/drawing/2014/main" id="{FD0A9632-C39F-47AE-A23B-EDC802CB1310}"/>
                </a:ext>
              </a:extLst>
            </p:cNvPr>
            <p:cNvSpPr/>
            <p:nvPr/>
          </p:nvSpPr>
          <p:spPr>
            <a:xfrm>
              <a:off x="1908336" y="1083382"/>
              <a:ext cx="1022747" cy="554799"/>
            </a:xfrm>
            <a:prstGeom prst="roundRect">
              <a:avLst>
                <a:gd name="adj" fmla="val 10000"/>
              </a:avLst>
            </a:prstGeom>
            <a:ln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en-GB" sz="10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Risk and Insurance Lead</a:t>
              </a:r>
            </a:p>
            <a:p>
              <a:pPr algn="ctr"/>
              <a:r>
                <a:rPr lang="en-GB" sz="1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Gary Priest</a:t>
              </a:r>
            </a:p>
          </p:txBody>
        </p:sp>
        <p:sp>
          <p:nvSpPr>
            <p:cNvPr id="129" name="Rectangle: Rounded Corners 128">
              <a:extLst>
                <a:ext uri="{FF2B5EF4-FFF2-40B4-BE49-F238E27FC236}">
                  <a16:creationId xmlns:a16="http://schemas.microsoft.com/office/drawing/2014/main" id="{E833569D-48F0-4761-8511-1F974A43CCD4}"/>
                </a:ext>
              </a:extLst>
            </p:cNvPr>
            <p:cNvSpPr/>
            <p:nvPr/>
          </p:nvSpPr>
          <p:spPr>
            <a:xfrm>
              <a:off x="1908336" y="1736397"/>
              <a:ext cx="1022747" cy="688999"/>
            </a:xfrm>
            <a:prstGeom prst="roundRect">
              <a:avLst>
                <a:gd name="adj" fmla="val 10000"/>
              </a:avLst>
            </a:prstGeom>
            <a:ln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en-GB" sz="10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Risk &amp; Insurance Specialist</a:t>
              </a:r>
            </a:p>
            <a:p>
              <a:pPr algn="ctr"/>
              <a:r>
                <a:rPr lang="en-GB" sz="1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Anna Wright</a:t>
              </a:r>
            </a:p>
          </p:txBody>
        </p:sp>
        <p:cxnSp>
          <p:nvCxnSpPr>
            <p:cNvPr id="171" name="Straight Connector 170">
              <a:extLst>
                <a:ext uri="{FF2B5EF4-FFF2-40B4-BE49-F238E27FC236}">
                  <a16:creationId xmlns:a16="http://schemas.microsoft.com/office/drawing/2014/main" id="{A11611B0-049C-44FD-9365-C8A22A55B404}"/>
                </a:ext>
              </a:extLst>
            </p:cNvPr>
            <p:cNvCxnSpPr>
              <a:cxnSpLocks/>
              <a:stCxn id="126" idx="2"/>
              <a:endCxn id="129" idx="0"/>
            </p:cNvCxnSpPr>
            <p:nvPr/>
          </p:nvCxnSpPr>
          <p:spPr>
            <a:xfrm>
              <a:off x="2419710" y="1638181"/>
              <a:ext cx="0" cy="98216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76" name="Straight Connector 275">
              <a:extLst>
                <a:ext uri="{FF2B5EF4-FFF2-40B4-BE49-F238E27FC236}">
                  <a16:creationId xmlns:a16="http://schemas.microsoft.com/office/drawing/2014/main" id="{6BCBE608-2719-427E-8D77-9BB6BFB5834D}"/>
                </a:ext>
              </a:extLst>
            </p:cNvPr>
            <p:cNvCxnSpPr>
              <a:cxnSpLocks/>
              <a:stCxn id="126" idx="0"/>
            </p:cNvCxnSpPr>
            <p:nvPr/>
          </p:nvCxnSpPr>
          <p:spPr>
            <a:xfrm flipH="1" flipV="1">
              <a:off x="2419709" y="654806"/>
              <a:ext cx="1" cy="428576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4C1EB04C-D302-4742-B4FD-6063EA0F1780}"/>
              </a:ext>
            </a:extLst>
          </p:cNvPr>
          <p:cNvGrpSpPr/>
          <p:nvPr/>
        </p:nvGrpSpPr>
        <p:grpSpPr>
          <a:xfrm>
            <a:off x="3874008" y="1701797"/>
            <a:ext cx="993563" cy="753795"/>
            <a:chOff x="-3325338" y="1589049"/>
            <a:chExt cx="993563" cy="753795"/>
          </a:xfrm>
        </p:grpSpPr>
        <p:sp>
          <p:nvSpPr>
            <p:cNvPr id="68" name="Rectangle: Rounded Corners 67">
              <a:extLst>
                <a:ext uri="{FF2B5EF4-FFF2-40B4-BE49-F238E27FC236}">
                  <a16:creationId xmlns:a16="http://schemas.microsoft.com/office/drawing/2014/main" id="{486EAD4F-1B7C-4016-B913-B14CD1425F4B}"/>
                </a:ext>
              </a:extLst>
            </p:cNvPr>
            <p:cNvSpPr/>
            <p:nvPr/>
          </p:nvSpPr>
          <p:spPr>
            <a:xfrm>
              <a:off x="-3325338" y="1658318"/>
              <a:ext cx="993563" cy="684526"/>
            </a:xfrm>
            <a:prstGeom prst="roundRect">
              <a:avLst>
                <a:gd name="adj" fmla="val 10000"/>
              </a:avLst>
            </a:prstGeom>
            <a:solidFill>
              <a:srgbClr val="D1B7F7"/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en-GB" sz="1000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Information Systems Lead</a:t>
              </a:r>
            </a:p>
            <a:p>
              <a:pPr algn="ctr"/>
              <a:r>
                <a:rPr lang="en-GB" sz="1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Alessandro Mirto</a:t>
              </a:r>
            </a:p>
          </p:txBody>
        </p:sp>
        <p:cxnSp>
          <p:nvCxnSpPr>
            <p:cNvPr id="201" name="Straight Connector 200">
              <a:extLst>
                <a:ext uri="{FF2B5EF4-FFF2-40B4-BE49-F238E27FC236}">
                  <a16:creationId xmlns:a16="http://schemas.microsoft.com/office/drawing/2014/main" id="{302290FE-BAC1-4824-B954-5389029BB718}"/>
                </a:ext>
              </a:extLst>
            </p:cNvPr>
            <p:cNvCxnSpPr>
              <a:cxnSpLocks/>
              <a:endCxn id="68" idx="0"/>
            </p:cNvCxnSpPr>
            <p:nvPr/>
          </p:nvCxnSpPr>
          <p:spPr>
            <a:xfrm>
              <a:off x="-2828556" y="1589049"/>
              <a:ext cx="0" cy="69269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274" name="Straight Connector 273">
            <a:extLst>
              <a:ext uri="{FF2B5EF4-FFF2-40B4-BE49-F238E27FC236}">
                <a16:creationId xmlns:a16="http://schemas.microsoft.com/office/drawing/2014/main" id="{CB3A9413-63D7-4A32-A28D-6AD4CA9CC4B1}"/>
              </a:ext>
            </a:extLst>
          </p:cNvPr>
          <p:cNvCxnSpPr>
            <a:cxnSpLocks/>
          </p:cNvCxnSpPr>
          <p:nvPr/>
        </p:nvCxnSpPr>
        <p:spPr>
          <a:xfrm flipV="1">
            <a:off x="3852107" y="1696826"/>
            <a:ext cx="7624196" cy="781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99060AE9-DB35-45B9-AA81-D184C6037B35}"/>
              </a:ext>
            </a:extLst>
          </p:cNvPr>
          <p:cNvCxnSpPr>
            <a:cxnSpLocks/>
            <a:endCxn id="256" idx="0"/>
          </p:cNvCxnSpPr>
          <p:nvPr/>
        </p:nvCxnSpPr>
        <p:spPr>
          <a:xfrm>
            <a:off x="6016462" y="898265"/>
            <a:ext cx="0" cy="11300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id="{37D1EA71-EE1C-499E-B512-39453B616C48}"/>
              </a:ext>
            </a:extLst>
          </p:cNvPr>
          <p:cNvCxnSpPr>
            <a:cxnSpLocks/>
            <a:endCxn id="254" idx="2"/>
          </p:cNvCxnSpPr>
          <p:nvPr/>
        </p:nvCxnSpPr>
        <p:spPr>
          <a:xfrm flipV="1">
            <a:off x="4991063" y="700957"/>
            <a:ext cx="0" cy="217329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2" name="Straight Connector 141">
            <a:extLst>
              <a:ext uri="{FF2B5EF4-FFF2-40B4-BE49-F238E27FC236}">
                <a16:creationId xmlns:a16="http://schemas.microsoft.com/office/drawing/2014/main" id="{63DBA62A-808D-4789-A5E6-605EF20861FD}"/>
              </a:ext>
            </a:extLst>
          </p:cNvPr>
          <p:cNvCxnSpPr>
            <a:cxnSpLocks/>
            <a:stCxn id="83" idx="2"/>
          </p:cNvCxnSpPr>
          <p:nvPr/>
        </p:nvCxnSpPr>
        <p:spPr>
          <a:xfrm>
            <a:off x="1004615" y="2153991"/>
            <a:ext cx="0" cy="48714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5" name="Straight Connector 144">
            <a:extLst>
              <a:ext uri="{FF2B5EF4-FFF2-40B4-BE49-F238E27FC236}">
                <a16:creationId xmlns:a16="http://schemas.microsoft.com/office/drawing/2014/main" id="{8B409795-8DAD-4C9E-8177-B0F789A8AA84}"/>
              </a:ext>
            </a:extLst>
          </p:cNvPr>
          <p:cNvCxnSpPr>
            <a:cxnSpLocks/>
            <a:stCxn id="6" idx="1"/>
          </p:cNvCxnSpPr>
          <p:nvPr/>
        </p:nvCxnSpPr>
        <p:spPr>
          <a:xfrm flipH="1">
            <a:off x="2939235" y="1290432"/>
            <a:ext cx="31377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1" name="Straight Connector 190">
            <a:extLst>
              <a:ext uri="{FF2B5EF4-FFF2-40B4-BE49-F238E27FC236}">
                <a16:creationId xmlns:a16="http://schemas.microsoft.com/office/drawing/2014/main" id="{8A45B05D-66FB-4FF0-9600-C4687EF92E9F}"/>
              </a:ext>
            </a:extLst>
          </p:cNvPr>
          <p:cNvCxnSpPr>
            <a:cxnSpLocks/>
            <a:stCxn id="117" idx="1"/>
          </p:cNvCxnSpPr>
          <p:nvPr/>
        </p:nvCxnSpPr>
        <p:spPr>
          <a:xfrm flipH="1">
            <a:off x="30178" y="3668784"/>
            <a:ext cx="76842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9" name="Straight Connector 228">
            <a:extLst>
              <a:ext uri="{FF2B5EF4-FFF2-40B4-BE49-F238E27FC236}">
                <a16:creationId xmlns:a16="http://schemas.microsoft.com/office/drawing/2014/main" id="{5C7CEA03-6027-41FD-9B99-E16DC99FDC00}"/>
              </a:ext>
            </a:extLst>
          </p:cNvPr>
          <p:cNvCxnSpPr>
            <a:cxnSpLocks/>
          </p:cNvCxnSpPr>
          <p:nvPr/>
        </p:nvCxnSpPr>
        <p:spPr>
          <a:xfrm flipH="1">
            <a:off x="25345" y="2654020"/>
            <a:ext cx="97859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0" name="Straight Connector 239">
            <a:extLst>
              <a:ext uri="{FF2B5EF4-FFF2-40B4-BE49-F238E27FC236}">
                <a16:creationId xmlns:a16="http://schemas.microsoft.com/office/drawing/2014/main" id="{7A0B037A-58EE-4363-8942-63DEC9B9B2C4}"/>
              </a:ext>
            </a:extLst>
          </p:cNvPr>
          <p:cNvCxnSpPr>
            <a:cxnSpLocks/>
            <a:stCxn id="85" idx="1"/>
          </p:cNvCxnSpPr>
          <p:nvPr/>
        </p:nvCxnSpPr>
        <p:spPr>
          <a:xfrm flipH="1">
            <a:off x="45527" y="4321636"/>
            <a:ext cx="4920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5" name="Straight Connector 274">
            <a:extLst>
              <a:ext uri="{FF2B5EF4-FFF2-40B4-BE49-F238E27FC236}">
                <a16:creationId xmlns:a16="http://schemas.microsoft.com/office/drawing/2014/main" id="{3C0B1EFF-64BC-4B75-A021-F4A17D0BF7B8}"/>
              </a:ext>
            </a:extLst>
          </p:cNvPr>
          <p:cNvCxnSpPr>
            <a:cxnSpLocks/>
            <a:endCxn id="83" idx="3"/>
          </p:cNvCxnSpPr>
          <p:nvPr/>
        </p:nvCxnSpPr>
        <p:spPr>
          <a:xfrm flipH="1" flipV="1">
            <a:off x="1622422" y="1933323"/>
            <a:ext cx="1316813" cy="200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3" name="Straight Connector 362">
            <a:extLst>
              <a:ext uri="{FF2B5EF4-FFF2-40B4-BE49-F238E27FC236}">
                <a16:creationId xmlns:a16="http://schemas.microsoft.com/office/drawing/2014/main" id="{B78A309A-9042-4C04-88A1-EF2784358AC5}"/>
              </a:ext>
            </a:extLst>
          </p:cNvPr>
          <p:cNvCxnSpPr>
            <a:cxnSpLocks/>
            <a:stCxn id="170" idx="2"/>
            <a:endCxn id="241" idx="0"/>
          </p:cNvCxnSpPr>
          <p:nvPr/>
        </p:nvCxnSpPr>
        <p:spPr>
          <a:xfrm>
            <a:off x="3142502" y="3292852"/>
            <a:ext cx="1147" cy="35959"/>
          </a:xfrm>
          <a:prstGeom prst="lin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390" name="Group 389">
            <a:extLst>
              <a:ext uri="{FF2B5EF4-FFF2-40B4-BE49-F238E27FC236}">
                <a16:creationId xmlns:a16="http://schemas.microsoft.com/office/drawing/2014/main" id="{9E3A6E97-91B5-420D-A3C4-DA8481DB34C3}"/>
              </a:ext>
            </a:extLst>
          </p:cNvPr>
          <p:cNvGrpSpPr/>
          <p:nvPr/>
        </p:nvGrpSpPr>
        <p:grpSpPr>
          <a:xfrm>
            <a:off x="2563599" y="2519503"/>
            <a:ext cx="2343598" cy="3154816"/>
            <a:chOff x="10323665" y="1698189"/>
            <a:chExt cx="2343598" cy="3154816"/>
          </a:xfrm>
        </p:grpSpPr>
        <p:grpSp>
          <p:nvGrpSpPr>
            <p:cNvPr id="182" name="Group 181">
              <a:extLst>
                <a:ext uri="{FF2B5EF4-FFF2-40B4-BE49-F238E27FC236}">
                  <a16:creationId xmlns:a16="http://schemas.microsoft.com/office/drawing/2014/main" id="{F48EB40E-00E0-4801-97BD-09E8E3265E62}"/>
                </a:ext>
              </a:extLst>
            </p:cNvPr>
            <p:cNvGrpSpPr/>
            <p:nvPr/>
          </p:nvGrpSpPr>
          <p:grpSpPr>
            <a:xfrm>
              <a:off x="10323665" y="1698189"/>
              <a:ext cx="2343598" cy="3154816"/>
              <a:chOff x="7979058" y="1589630"/>
              <a:chExt cx="2343598" cy="3154816"/>
            </a:xfrm>
          </p:grpSpPr>
          <p:sp>
            <p:nvSpPr>
              <p:cNvPr id="241" name="Rectangle: Rounded Corners 240">
                <a:extLst>
                  <a:ext uri="{FF2B5EF4-FFF2-40B4-BE49-F238E27FC236}">
                    <a16:creationId xmlns:a16="http://schemas.microsoft.com/office/drawing/2014/main" id="{E13E189A-17A5-4B3F-9679-58DCC82A6DAC}"/>
                  </a:ext>
                </a:extLst>
              </p:cNvPr>
              <p:cNvSpPr/>
              <p:nvPr/>
            </p:nvSpPr>
            <p:spPr>
              <a:xfrm>
                <a:off x="7982635" y="2398938"/>
                <a:ext cx="1152945" cy="520830"/>
              </a:xfrm>
              <a:prstGeom prst="roundRect">
                <a:avLst>
                  <a:gd name="adj" fmla="val 10000"/>
                </a:avLst>
              </a:prstGeom>
              <a:solidFill>
                <a:srgbClr val="A2E9F0"/>
              </a:solidFill>
              <a:ln>
                <a:noFill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 algn="ctr"/>
                <a:r>
                  <a:rPr lang="en-GB" sz="1000" b="1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Research Support  Manager </a:t>
                </a:r>
              </a:p>
              <a:p>
                <a:pPr algn="ctr"/>
                <a:r>
                  <a:rPr lang="en-GB" sz="10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Ronja Bahadori</a:t>
                </a:r>
              </a:p>
              <a:p>
                <a:pPr algn="ctr"/>
                <a:r>
                  <a:rPr lang="en-GB" sz="1000" dirty="0">
                    <a:solidFill>
                      <a:schemeClr val="tx1"/>
                    </a:solidFill>
                  </a:rPr>
                  <a:t>	</a:t>
                </a:r>
              </a:p>
              <a:p>
                <a:pPr algn="ctr"/>
                <a:endParaRPr lang="en-GB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id="{9F4BD28B-D19A-498B-A601-7F93A57C8F51}"/>
                  </a:ext>
                </a:extLst>
              </p:cNvPr>
              <p:cNvSpPr/>
              <p:nvPr/>
            </p:nvSpPr>
            <p:spPr>
              <a:xfrm>
                <a:off x="7979058" y="2955425"/>
                <a:ext cx="1160099" cy="557153"/>
              </a:xfrm>
              <a:prstGeom prst="roundRect">
                <a:avLst>
                  <a:gd name="adj" fmla="val 10000"/>
                </a:avLst>
              </a:prstGeom>
              <a:solidFill>
                <a:srgbClr val="A2E9F0"/>
              </a:solidFill>
              <a:ln>
                <a:noFill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 algn="ctr"/>
                <a:r>
                  <a:rPr lang="en-GB" sz="1000" b="1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Research Support  Manager </a:t>
                </a:r>
              </a:p>
              <a:p>
                <a:pPr algn="ctr"/>
                <a:r>
                  <a:rPr lang="en-GB" sz="100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Carol Cornelius</a:t>
                </a:r>
                <a:endParaRPr lang="en-GB" sz="10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  <p:cxnSp>
            <p:nvCxnSpPr>
              <p:cNvPr id="127" name="Straight Connector 126">
                <a:extLst>
                  <a:ext uri="{FF2B5EF4-FFF2-40B4-BE49-F238E27FC236}">
                    <a16:creationId xmlns:a16="http://schemas.microsoft.com/office/drawing/2014/main" id="{A0D6BBAA-E748-4298-953C-7E51EF8C3483}"/>
                  </a:ext>
                </a:extLst>
              </p:cNvPr>
              <p:cNvCxnSpPr>
                <a:cxnSpLocks/>
                <a:endCxn id="84" idx="3"/>
              </p:cNvCxnSpPr>
              <p:nvPr/>
            </p:nvCxnSpPr>
            <p:spPr>
              <a:xfrm flipH="1">
                <a:off x="9139157" y="3234001"/>
                <a:ext cx="111305" cy="1"/>
              </a:xfrm>
              <a:prstGeom prst="lin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40" name="Rectangle: Rounded Corners 139">
                <a:extLst>
                  <a:ext uri="{FF2B5EF4-FFF2-40B4-BE49-F238E27FC236}">
                    <a16:creationId xmlns:a16="http://schemas.microsoft.com/office/drawing/2014/main" id="{FAF4A080-68A8-4252-A578-5F97615E1821}"/>
                  </a:ext>
                </a:extLst>
              </p:cNvPr>
              <p:cNvSpPr/>
              <p:nvPr/>
            </p:nvSpPr>
            <p:spPr>
              <a:xfrm>
                <a:off x="9246417" y="3908072"/>
                <a:ext cx="1076239" cy="836374"/>
              </a:xfrm>
              <a:prstGeom prst="roundRect">
                <a:avLst>
                  <a:gd name="adj" fmla="val 10000"/>
                </a:avLst>
              </a:prstGeom>
              <a:solidFill>
                <a:srgbClr val="A2E9F0"/>
              </a:solidFill>
              <a:ln>
                <a:noFill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 algn="ctr"/>
                <a:r>
                  <a:rPr lang="en-GB" sz="1000" b="1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Research </a:t>
                </a:r>
              </a:p>
              <a:p>
                <a:pPr algn="ctr"/>
                <a:r>
                  <a:rPr lang="en-GB" sz="1000" b="1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Support Specialist</a:t>
                </a:r>
              </a:p>
              <a:p>
                <a:pPr algn="ctr"/>
                <a:r>
                  <a:rPr lang="en-GB" sz="10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Claudia Gonzalez-Lopez</a:t>
                </a:r>
              </a:p>
            </p:txBody>
          </p:sp>
          <p:sp>
            <p:nvSpPr>
              <p:cNvPr id="143" name="Rectangle: Rounded Corners 142">
                <a:extLst>
                  <a:ext uri="{FF2B5EF4-FFF2-40B4-BE49-F238E27FC236}">
                    <a16:creationId xmlns:a16="http://schemas.microsoft.com/office/drawing/2014/main" id="{9DD8EBAB-C4DE-44E1-A2C6-C56D06000018}"/>
                  </a:ext>
                </a:extLst>
              </p:cNvPr>
              <p:cNvSpPr/>
              <p:nvPr/>
            </p:nvSpPr>
            <p:spPr>
              <a:xfrm>
                <a:off x="9245738" y="3041984"/>
                <a:ext cx="1065036" cy="844594"/>
              </a:xfrm>
              <a:prstGeom prst="roundRect">
                <a:avLst>
                  <a:gd name="adj" fmla="val 10000"/>
                </a:avLst>
              </a:prstGeom>
              <a:solidFill>
                <a:srgbClr val="A2E9F0"/>
              </a:solidFill>
              <a:ln>
                <a:noFill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 algn="ctr"/>
                <a:r>
                  <a:rPr lang="en-GB" sz="1000" b="1" dirty="0">
                    <a:solidFill>
                      <a:schemeClr val="tx1"/>
                    </a:solidFill>
                  </a:rPr>
                  <a:t>Research</a:t>
                </a:r>
              </a:p>
              <a:p>
                <a:pPr algn="ctr"/>
                <a:r>
                  <a:rPr lang="en-GB" sz="1000" b="1" dirty="0">
                    <a:solidFill>
                      <a:schemeClr val="tx1"/>
                    </a:solidFill>
                  </a:rPr>
                  <a:t> Support Specialist</a:t>
                </a:r>
              </a:p>
              <a:p>
                <a:pPr algn="ctr"/>
                <a:r>
                  <a:rPr lang="en-GB" sz="1000" dirty="0">
                    <a:solidFill>
                      <a:schemeClr val="tx1"/>
                    </a:solidFill>
                  </a:rPr>
                  <a:t>Maxx </a:t>
                </a:r>
                <a:r>
                  <a:rPr lang="en-GB" sz="1000" dirty="0" err="1">
                    <a:solidFill>
                      <a:schemeClr val="tx1"/>
                    </a:solidFill>
                  </a:rPr>
                  <a:t>Obejero</a:t>
                </a:r>
                <a:r>
                  <a:rPr lang="en-GB" sz="1000" dirty="0">
                    <a:solidFill>
                      <a:schemeClr val="tx1"/>
                    </a:solidFill>
                  </a:rPr>
                  <a:t> (FT)</a:t>
                </a:r>
              </a:p>
            </p:txBody>
          </p:sp>
          <p:sp>
            <p:nvSpPr>
              <p:cNvPr id="151" name="Rectangle: Rounded Corners 150">
                <a:extLst>
                  <a:ext uri="{FF2B5EF4-FFF2-40B4-BE49-F238E27FC236}">
                    <a16:creationId xmlns:a16="http://schemas.microsoft.com/office/drawing/2014/main" id="{D88AEB0F-0724-4BC2-8BDB-FFAAF4F5D89E}"/>
                  </a:ext>
                </a:extLst>
              </p:cNvPr>
              <p:cNvSpPr/>
              <p:nvPr/>
            </p:nvSpPr>
            <p:spPr>
              <a:xfrm>
                <a:off x="9198445" y="2315807"/>
                <a:ext cx="1109059" cy="688595"/>
              </a:xfrm>
              <a:prstGeom prst="roundRect">
                <a:avLst>
                  <a:gd name="adj" fmla="val 10000"/>
                </a:avLst>
              </a:prstGeom>
              <a:solidFill>
                <a:srgbClr val="A2E9F0"/>
              </a:solidFill>
              <a:ln>
                <a:noFill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 algn="ctr"/>
                <a:r>
                  <a:rPr lang="en-GB" sz="1000" b="1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Research </a:t>
                </a:r>
              </a:p>
              <a:p>
                <a:pPr algn="ctr"/>
                <a:r>
                  <a:rPr lang="en-GB" sz="1000" b="1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Support Specialist </a:t>
                </a:r>
              </a:p>
              <a:p>
                <a:pPr algn="ctr"/>
                <a:r>
                  <a:rPr lang="en-GB" sz="10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Matthew Goff</a:t>
                </a:r>
                <a:endParaRPr lang="en-GB" sz="10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52" name="Straight Connector 151">
                <a:extLst>
                  <a:ext uri="{FF2B5EF4-FFF2-40B4-BE49-F238E27FC236}">
                    <a16:creationId xmlns:a16="http://schemas.microsoft.com/office/drawing/2014/main" id="{3808675A-B96B-4A77-ABFF-EA59C81D23DD}"/>
                  </a:ext>
                </a:extLst>
              </p:cNvPr>
              <p:cNvCxnSpPr>
                <a:cxnSpLocks/>
                <a:stCxn id="151" idx="1"/>
                <a:endCxn id="241" idx="3"/>
              </p:cNvCxnSpPr>
              <p:nvPr/>
            </p:nvCxnSpPr>
            <p:spPr>
              <a:xfrm flipH="1" flipV="1">
                <a:off x="9135580" y="2659353"/>
                <a:ext cx="62865" cy="752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60" name="Straight Connector 259">
                <a:extLst>
                  <a:ext uri="{FF2B5EF4-FFF2-40B4-BE49-F238E27FC236}">
                    <a16:creationId xmlns:a16="http://schemas.microsoft.com/office/drawing/2014/main" id="{B3FBDA30-3BAF-49B0-8692-1BAA1FCFBD8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89075" y="3234003"/>
                <a:ext cx="0" cy="861219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70" name="Rectangle: Rounded Corners 169">
                <a:extLst>
                  <a:ext uri="{FF2B5EF4-FFF2-40B4-BE49-F238E27FC236}">
                    <a16:creationId xmlns:a16="http://schemas.microsoft.com/office/drawing/2014/main" id="{5911C04C-753A-4AEB-81CB-684AAE8588D0}"/>
                  </a:ext>
                </a:extLst>
              </p:cNvPr>
              <p:cNvSpPr/>
              <p:nvPr/>
            </p:nvSpPr>
            <p:spPr>
              <a:xfrm>
                <a:off x="7981488" y="1819289"/>
                <a:ext cx="1152945" cy="543690"/>
              </a:xfrm>
              <a:prstGeom prst="roundRect">
                <a:avLst>
                  <a:gd name="adj" fmla="val 10000"/>
                </a:avLst>
              </a:prstGeom>
              <a:solidFill>
                <a:srgbClr val="A2E9F0"/>
              </a:solidFill>
              <a:ln>
                <a:noFill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 algn="ctr"/>
                <a:r>
                  <a:rPr lang="en-GB" sz="1000" b="1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Research Support Manager</a:t>
                </a:r>
              </a:p>
              <a:p>
                <a:pPr algn="ctr"/>
                <a:r>
                  <a:rPr lang="en-GB" sz="10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Jackie Gerencser</a:t>
                </a:r>
              </a:p>
            </p:txBody>
          </p:sp>
          <p:sp>
            <p:nvSpPr>
              <p:cNvPr id="173" name="Rectangle: Rounded Corners 172">
                <a:extLst>
                  <a:ext uri="{FF2B5EF4-FFF2-40B4-BE49-F238E27FC236}">
                    <a16:creationId xmlns:a16="http://schemas.microsoft.com/office/drawing/2014/main" id="{A3B53292-F4CF-408B-9DE7-195AD84F1E6F}"/>
                  </a:ext>
                </a:extLst>
              </p:cNvPr>
              <p:cNvSpPr/>
              <p:nvPr/>
            </p:nvSpPr>
            <p:spPr>
              <a:xfrm>
                <a:off x="9214188" y="1589630"/>
                <a:ext cx="1090497" cy="688595"/>
              </a:xfrm>
              <a:prstGeom prst="roundRect">
                <a:avLst>
                  <a:gd name="adj" fmla="val 10000"/>
                </a:avLst>
              </a:prstGeom>
              <a:solidFill>
                <a:srgbClr val="A2E9F0"/>
              </a:solidFill>
              <a:ln>
                <a:noFill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 algn="ctr"/>
                <a:r>
                  <a:rPr lang="en-GB" sz="1000" b="1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Research Support Specialist</a:t>
                </a:r>
              </a:p>
              <a:p>
                <a:pPr algn="ctr"/>
                <a:r>
                  <a:rPr lang="en-GB" sz="10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Mary Kimani</a:t>
                </a:r>
              </a:p>
            </p:txBody>
          </p:sp>
          <p:cxnSp>
            <p:nvCxnSpPr>
              <p:cNvPr id="175" name="Straight Connector 174">
                <a:extLst>
                  <a:ext uri="{FF2B5EF4-FFF2-40B4-BE49-F238E27FC236}">
                    <a16:creationId xmlns:a16="http://schemas.microsoft.com/office/drawing/2014/main" id="{528FA54C-CB80-4DAB-9DAE-4C427505B68A}"/>
                  </a:ext>
                </a:extLst>
              </p:cNvPr>
              <p:cNvCxnSpPr>
                <a:cxnSpLocks/>
                <a:stCxn id="170" idx="3"/>
              </p:cNvCxnSpPr>
              <p:nvPr/>
            </p:nvCxnSpPr>
            <p:spPr>
              <a:xfrm>
                <a:off x="9134433" y="2091134"/>
                <a:ext cx="77061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>
                <a:extLst>
                  <a:ext uri="{FF2B5EF4-FFF2-40B4-BE49-F238E27FC236}">
                    <a16:creationId xmlns:a16="http://schemas.microsoft.com/office/drawing/2014/main" id="{A6677A2B-4801-4E08-A311-57B9CB45ACDD}"/>
                  </a:ext>
                </a:extLst>
              </p:cNvPr>
              <p:cNvCxnSpPr>
                <a:cxnSpLocks/>
                <a:stCxn id="170" idx="0"/>
                <a:endCxn id="95" idx="2"/>
              </p:cNvCxnSpPr>
              <p:nvPr/>
            </p:nvCxnSpPr>
            <p:spPr>
              <a:xfrm flipH="1" flipV="1">
                <a:off x="8556714" y="1787328"/>
                <a:ext cx="1247" cy="31961"/>
              </a:xfrm>
              <a:prstGeom prst="line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21" name="Straight Connector 420">
                <a:extLst>
                  <a:ext uri="{FF2B5EF4-FFF2-40B4-BE49-F238E27FC236}">
                    <a16:creationId xmlns:a16="http://schemas.microsoft.com/office/drawing/2014/main" id="{7EF88172-663F-4332-9D10-517DA22BC5B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89075" y="4095222"/>
                <a:ext cx="60529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366" name="Straight Connector 365">
              <a:extLst>
                <a:ext uri="{FF2B5EF4-FFF2-40B4-BE49-F238E27FC236}">
                  <a16:creationId xmlns:a16="http://schemas.microsoft.com/office/drawing/2014/main" id="{CB19E70E-F8DF-4730-B128-6223D128CDCF}"/>
                </a:ext>
              </a:extLst>
            </p:cNvPr>
            <p:cNvCxnSpPr>
              <a:cxnSpLocks/>
              <a:stCxn id="84" idx="0"/>
              <a:endCxn id="241" idx="2"/>
            </p:cNvCxnSpPr>
            <p:nvPr/>
          </p:nvCxnSpPr>
          <p:spPr>
            <a:xfrm flipV="1">
              <a:off x="10903715" y="3028327"/>
              <a:ext cx="0" cy="35657"/>
            </a:xfrm>
            <a:prstGeom prst="line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544" name="Straight Connector 543">
            <a:extLst>
              <a:ext uri="{FF2B5EF4-FFF2-40B4-BE49-F238E27FC236}">
                <a16:creationId xmlns:a16="http://schemas.microsoft.com/office/drawing/2014/main" id="{78FB92E5-1EC9-4133-94A8-6C0593E8C55F}"/>
              </a:ext>
            </a:extLst>
          </p:cNvPr>
          <p:cNvCxnSpPr>
            <a:cxnSpLocks/>
            <a:stCxn id="141" idx="2"/>
            <a:endCxn id="224" idx="0"/>
          </p:cNvCxnSpPr>
          <p:nvPr/>
        </p:nvCxnSpPr>
        <p:spPr>
          <a:xfrm>
            <a:off x="9743451" y="3744888"/>
            <a:ext cx="1523" cy="93385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4" name="Rectangle: Rounded Corners 73">
            <a:extLst>
              <a:ext uri="{FF2B5EF4-FFF2-40B4-BE49-F238E27FC236}">
                <a16:creationId xmlns:a16="http://schemas.microsoft.com/office/drawing/2014/main" id="{B76CD6FF-D4BD-42D0-8854-AEEF53DA686C}"/>
              </a:ext>
            </a:extLst>
          </p:cNvPr>
          <p:cNvSpPr/>
          <p:nvPr/>
        </p:nvSpPr>
        <p:spPr>
          <a:xfrm>
            <a:off x="10921340" y="2788403"/>
            <a:ext cx="1109926" cy="823634"/>
          </a:xfrm>
          <a:prstGeom prst="roundRect">
            <a:avLst>
              <a:gd name="adj" fmla="val 8865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QA Manager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Barbara Stafford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Emily Henderson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Joy Wiles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Paul Davison</a:t>
            </a:r>
          </a:p>
          <a:p>
            <a:pPr algn="ctr"/>
            <a:endParaRPr lang="en-GB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GB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6" name="Rectangle: Rounded Corners 215">
            <a:extLst>
              <a:ext uri="{FF2B5EF4-FFF2-40B4-BE49-F238E27FC236}">
                <a16:creationId xmlns:a16="http://schemas.microsoft.com/office/drawing/2014/main" id="{5828959F-3A10-466B-B1F6-DE1FCA89FDEF}"/>
              </a:ext>
            </a:extLst>
          </p:cNvPr>
          <p:cNvSpPr/>
          <p:nvPr/>
        </p:nvSpPr>
        <p:spPr>
          <a:xfrm>
            <a:off x="8589307" y="2786469"/>
            <a:ext cx="766911" cy="958419"/>
          </a:xfrm>
          <a:prstGeom prst="roundRect">
            <a:avLst>
              <a:gd name="adj" fmla="val 10000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Research Support  Manager</a:t>
            </a:r>
          </a:p>
          <a:p>
            <a:pPr algn="ctr"/>
            <a:r>
              <a:rPr lang="en-GB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Vicki Richardson</a:t>
            </a:r>
            <a:endParaRPr lang="en-GB" sz="900" dirty="0">
              <a:solidFill>
                <a:schemeClr val="tx1"/>
              </a:solidFill>
            </a:endParaRPr>
          </a:p>
        </p:txBody>
      </p:sp>
      <p:sp>
        <p:nvSpPr>
          <p:cNvPr id="91" name="Rectangle: Rounded Corners 90">
            <a:extLst>
              <a:ext uri="{FF2B5EF4-FFF2-40B4-BE49-F238E27FC236}">
                <a16:creationId xmlns:a16="http://schemas.microsoft.com/office/drawing/2014/main" id="{C9E10751-E785-4038-8E1A-242D784E9085}"/>
              </a:ext>
            </a:extLst>
          </p:cNvPr>
          <p:cNvSpPr/>
          <p:nvPr/>
        </p:nvSpPr>
        <p:spPr>
          <a:xfrm>
            <a:off x="9187713" y="2055899"/>
            <a:ext cx="1114523" cy="527268"/>
          </a:xfrm>
          <a:prstGeom prst="roundRect">
            <a:avLst>
              <a:gd name="adj" fmla="val 10000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Regulatory &amp; QA Lead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Kate O’Neill</a:t>
            </a:r>
          </a:p>
        </p:txBody>
      </p:sp>
      <p:sp>
        <p:nvSpPr>
          <p:cNvPr id="111" name="Rectangle: Rounded Corners 110">
            <a:extLst>
              <a:ext uri="{FF2B5EF4-FFF2-40B4-BE49-F238E27FC236}">
                <a16:creationId xmlns:a16="http://schemas.microsoft.com/office/drawing/2014/main" id="{6608E7B7-17DA-4A7A-886F-CF56587CC3B8}"/>
              </a:ext>
            </a:extLst>
          </p:cNvPr>
          <p:cNvSpPr/>
          <p:nvPr/>
        </p:nvSpPr>
        <p:spPr>
          <a:xfrm>
            <a:off x="8595837" y="3842106"/>
            <a:ext cx="753850" cy="979426"/>
          </a:xfrm>
          <a:prstGeom prst="roundRect">
            <a:avLst>
              <a:gd name="adj" fmla="val 10000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Research </a:t>
            </a:r>
          </a:p>
          <a:p>
            <a:pPr algn="ctr"/>
            <a:r>
              <a:rPr lang="en-GB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Support Specialist 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Anika </a:t>
            </a:r>
            <a:r>
              <a:rPr lang="en-GB" sz="10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Lodhy</a:t>
            </a:r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(FT)</a:t>
            </a:r>
          </a:p>
        </p:txBody>
      </p:sp>
      <p:sp>
        <p:nvSpPr>
          <p:cNvPr id="141" name="Rectangle: Rounded Corners 140">
            <a:extLst>
              <a:ext uri="{FF2B5EF4-FFF2-40B4-BE49-F238E27FC236}">
                <a16:creationId xmlns:a16="http://schemas.microsoft.com/office/drawing/2014/main" id="{FA161AD4-1886-4447-8923-55D6AF12E1A8}"/>
              </a:ext>
            </a:extLst>
          </p:cNvPr>
          <p:cNvSpPr/>
          <p:nvPr/>
        </p:nvSpPr>
        <p:spPr>
          <a:xfrm>
            <a:off x="9389589" y="2781781"/>
            <a:ext cx="707723" cy="963107"/>
          </a:xfrm>
          <a:prstGeom prst="roundRect">
            <a:avLst>
              <a:gd name="adj" fmla="val 10000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Research Support  Manager</a:t>
            </a:r>
          </a:p>
          <a:p>
            <a:pPr algn="ctr"/>
            <a:r>
              <a:rPr lang="en-GB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Elena Villarreal Norton</a:t>
            </a:r>
          </a:p>
        </p:txBody>
      </p:sp>
      <p:sp>
        <p:nvSpPr>
          <p:cNvPr id="215" name="Rectangle: Rounded Corners 214">
            <a:extLst>
              <a:ext uri="{FF2B5EF4-FFF2-40B4-BE49-F238E27FC236}">
                <a16:creationId xmlns:a16="http://schemas.microsoft.com/office/drawing/2014/main" id="{99E6C313-459D-4680-BAA3-DD284963B989}"/>
              </a:ext>
            </a:extLst>
          </p:cNvPr>
          <p:cNvSpPr/>
          <p:nvPr/>
        </p:nvSpPr>
        <p:spPr>
          <a:xfrm>
            <a:off x="10135634" y="3838286"/>
            <a:ext cx="722676" cy="842440"/>
          </a:xfrm>
          <a:prstGeom prst="roundRect">
            <a:avLst>
              <a:gd name="adj" fmla="val 10000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Research </a:t>
            </a:r>
          </a:p>
          <a:p>
            <a:pPr algn="ctr"/>
            <a:r>
              <a:rPr lang="en-GB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Support Specialist 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Ye Rum Kim</a:t>
            </a:r>
          </a:p>
        </p:txBody>
      </p:sp>
      <p:sp>
        <p:nvSpPr>
          <p:cNvPr id="218" name="Rectangle: Rounded Corners 217">
            <a:extLst>
              <a:ext uri="{FF2B5EF4-FFF2-40B4-BE49-F238E27FC236}">
                <a16:creationId xmlns:a16="http://schemas.microsoft.com/office/drawing/2014/main" id="{4DC9AE55-02DC-457E-B3DD-02E589880128}"/>
              </a:ext>
            </a:extLst>
          </p:cNvPr>
          <p:cNvSpPr/>
          <p:nvPr/>
        </p:nvSpPr>
        <p:spPr>
          <a:xfrm>
            <a:off x="10148061" y="2780311"/>
            <a:ext cx="697821" cy="963103"/>
          </a:xfrm>
          <a:prstGeom prst="roundRect">
            <a:avLst>
              <a:gd name="adj" fmla="val 10000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Research Support  Manager </a:t>
            </a:r>
          </a:p>
          <a:p>
            <a:pPr algn="ctr"/>
            <a:r>
              <a:rPr lang="en-GB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Magda </a:t>
            </a:r>
            <a:r>
              <a:rPr lang="en-GB" sz="9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Laskawiec</a:t>
            </a:r>
            <a:r>
              <a:rPr lang="en-GB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9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Szkonter</a:t>
            </a:r>
            <a:endParaRPr lang="en-GB" sz="9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4" name="Rectangle: Rounded Corners 223">
            <a:extLst>
              <a:ext uri="{FF2B5EF4-FFF2-40B4-BE49-F238E27FC236}">
                <a16:creationId xmlns:a16="http://schemas.microsoft.com/office/drawing/2014/main" id="{8CD500FE-E5D1-492C-B005-DE93303D1B70}"/>
              </a:ext>
            </a:extLst>
          </p:cNvPr>
          <p:cNvSpPr/>
          <p:nvPr/>
        </p:nvSpPr>
        <p:spPr>
          <a:xfrm>
            <a:off x="9368049" y="3838273"/>
            <a:ext cx="753850" cy="842440"/>
          </a:xfrm>
          <a:prstGeom prst="roundRect">
            <a:avLst>
              <a:gd name="adj" fmla="val 10000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Research </a:t>
            </a:r>
          </a:p>
          <a:p>
            <a:pPr algn="ctr"/>
            <a:r>
              <a:rPr lang="en-GB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Support Specialist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Sidak Singh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AF61BBB9-54D8-4123-BCDB-25BAE1B277BB}"/>
              </a:ext>
            </a:extLst>
          </p:cNvPr>
          <p:cNvCxnSpPr>
            <a:cxnSpLocks/>
            <a:stCxn id="218" idx="2"/>
            <a:endCxn id="215" idx="0"/>
          </p:cNvCxnSpPr>
          <p:nvPr/>
        </p:nvCxnSpPr>
        <p:spPr>
          <a:xfrm>
            <a:off x="10496972" y="3743414"/>
            <a:ext cx="0" cy="9487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8" name="Straight Connector 297">
            <a:extLst>
              <a:ext uri="{FF2B5EF4-FFF2-40B4-BE49-F238E27FC236}">
                <a16:creationId xmlns:a16="http://schemas.microsoft.com/office/drawing/2014/main" id="{25456204-9211-401D-91BE-593A0E9F0C05}"/>
              </a:ext>
            </a:extLst>
          </p:cNvPr>
          <p:cNvCxnSpPr>
            <a:cxnSpLocks/>
            <a:stCxn id="141" idx="0"/>
            <a:endCxn id="91" idx="2"/>
          </p:cNvCxnSpPr>
          <p:nvPr/>
        </p:nvCxnSpPr>
        <p:spPr>
          <a:xfrm flipV="1">
            <a:off x="9743451" y="2583167"/>
            <a:ext cx="1524" cy="198614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0" name="Straight Connector 299">
            <a:extLst>
              <a:ext uri="{FF2B5EF4-FFF2-40B4-BE49-F238E27FC236}">
                <a16:creationId xmlns:a16="http://schemas.microsoft.com/office/drawing/2014/main" id="{DC6EA0DA-BA14-49C4-9D9F-3E0CA238F5D6}"/>
              </a:ext>
            </a:extLst>
          </p:cNvPr>
          <p:cNvCxnSpPr>
            <a:cxnSpLocks/>
            <a:stCxn id="219" idx="0"/>
          </p:cNvCxnSpPr>
          <p:nvPr/>
        </p:nvCxnSpPr>
        <p:spPr>
          <a:xfrm flipV="1">
            <a:off x="11476303" y="1701797"/>
            <a:ext cx="0" cy="35410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12" name="Straight Connector 511">
            <a:extLst>
              <a:ext uri="{FF2B5EF4-FFF2-40B4-BE49-F238E27FC236}">
                <a16:creationId xmlns:a16="http://schemas.microsoft.com/office/drawing/2014/main" id="{F73BD702-12B3-4C69-803F-F04DD177CD10}"/>
              </a:ext>
            </a:extLst>
          </p:cNvPr>
          <p:cNvCxnSpPr>
            <a:cxnSpLocks/>
          </p:cNvCxnSpPr>
          <p:nvPr/>
        </p:nvCxnSpPr>
        <p:spPr>
          <a:xfrm flipH="1">
            <a:off x="8972765" y="2716631"/>
            <a:ext cx="1524207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49" name="Straight Connector 548">
            <a:extLst>
              <a:ext uri="{FF2B5EF4-FFF2-40B4-BE49-F238E27FC236}">
                <a16:creationId xmlns:a16="http://schemas.microsoft.com/office/drawing/2014/main" id="{0DF52E56-C9D9-424B-A528-E8EA808ED300}"/>
              </a:ext>
            </a:extLst>
          </p:cNvPr>
          <p:cNvCxnSpPr>
            <a:cxnSpLocks/>
            <a:stCxn id="111" idx="0"/>
            <a:endCxn id="216" idx="2"/>
          </p:cNvCxnSpPr>
          <p:nvPr/>
        </p:nvCxnSpPr>
        <p:spPr>
          <a:xfrm flipV="1">
            <a:off x="8972762" y="3744888"/>
            <a:ext cx="1" cy="9721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9" name="Rectangle: Rounded Corners 218">
            <a:extLst>
              <a:ext uri="{FF2B5EF4-FFF2-40B4-BE49-F238E27FC236}">
                <a16:creationId xmlns:a16="http://schemas.microsoft.com/office/drawing/2014/main" id="{A04C3C8F-2408-4B3B-9944-20759782DF90}"/>
              </a:ext>
            </a:extLst>
          </p:cNvPr>
          <p:cNvSpPr/>
          <p:nvPr/>
        </p:nvSpPr>
        <p:spPr>
          <a:xfrm>
            <a:off x="10921340" y="2055899"/>
            <a:ext cx="1109926" cy="527268"/>
          </a:xfrm>
          <a:prstGeom prst="roundRect">
            <a:avLst>
              <a:gd name="adj" fmla="val 8865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sz="1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Regulatory &amp; QA Lead</a:t>
            </a:r>
          </a:p>
          <a:p>
            <a:pPr algn="ctr"/>
            <a:r>
              <a:rPr lang="en-GB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Kathryn Betts</a:t>
            </a:r>
          </a:p>
          <a:p>
            <a:pPr algn="ctr"/>
            <a:endParaRPr lang="en-GB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GB" sz="10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68" name="Straight Connector 267">
            <a:extLst>
              <a:ext uri="{FF2B5EF4-FFF2-40B4-BE49-F238E27FC236}">
                <a16:creationId xmlns:a16="http://schemas.microsoft.com/office/drawing/2014/main" id="{42568FC4-B097-4EA4-9D04-12C53C57A097}"/>
              </a:ext>
            </a:extLst>
          </p:cNvPr>
          <p:cNvCxnSpPr>
            <a:cxnSpLocks/>
            <a:stCxn id="91" idx="0"/>
          </p:cNvCxnSpPr>
          <p:nvPr/>
        </p:nvCxnSpPr>
        <p:spPr>
          <a:xfrm flipV="1">
            <a:off x="9744975" y="1686328"/>
            <a:ext cx="0" cy="36957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1" name="Straight Connector 300">
            <a:extLst>
              <a:ext uri="{FF2B5EF4-FFF2-40B4-BE49-F238E27FC236}">
                <a16:creationId xmlns:a16="http://schemas.microsoft.com/office/drawing/2014/main" id="{56A08465-89E0-4EFB-89E9-E4867C22B0FE}"/>
              </a:ext>
            </a:extLst>
          </p:cNvPr>
          <p:cNvCxnSpPr>
            <a:cxnSpLocks/>
            <a:stCxn id="81" idx="1"/>
            <a:endCxn id="117" idx="3"/>
          </p:cNvCxnSpPr>
          <p:nvPr/>
        </p:nvCxnSpPr>
        <p:spPr>
          <a:xfrm flipH="1">
            <a:off x="1370702" y="3668783"/>
            <a:ext cx="53037" cy="1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83724774-BE10-43C9-BEF8-B9A2BEF83B85}"/>
              </a:ext>
            </a:extLst>
          </p:cNvPr>
          <p:cNvCxnSpPr>
            <a:cxnSpLocks/>
            <a:stCxn id="114" idx="3"/>
            <a:endCxn id="82" idx="1"/>
          </p:cNvCxnSpPr>
          <p:nvPr/>
        </p:nvCxnSpPr>
        <p:spPr>
          <a:xfrm>
            <a:off x="1378369" y="3041818"/>
            <a:ext cx="47404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782B5131-DFA5-4B68-B553-B40F1803A44F}"/>
              </a:ext>
            </a:extLst>
          </p:cNvPr>
          <p:cNvCxnSpPr>
            <a:cxnSpLocks/>
            <a:stCxn id="216" idx="0"/>
          </p:cNvCxnSpPr>
          <p:nvPr/>
        </p:nvCxnSpPr>
        <p:spPr>
          <a:xfrm flipV="1">
            <a:off x="8972763" y="2713775"/>
            <a:ext cx="0" cy="72694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3" name="Straight Connector 152">
            <a:extLst>
              <a:ext uri="{FF2B5EF4-FFF2-40B4-BE49-F238E27FC236}">
                <a16:creationId xmlns:a16="http://schemas.microsoft.com/office/drawing/2014/main" id="{1D5330F7-6E04-4316-922F-14A23844CCC0}"/>
              </a:ext>
            </a:extLst>
          </p:cNvPr>
          <p:cNvCxnSpPr>
            <a:cxnSpLocks/>
            <a:stCxn id="218" idx="0"/>
            <a:endCxn id="218" idx="0"/>
          </p:cNvCxnSpPr>
          <p:nvPr/>
        </p:nvCxnSpPr>
        <p:spPr>
          <a:xfrm>
            <a:off x="10496972" y="2780311"/>
            <a:ext cx="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4" name="Straight Connector 153">
            <a:extLst>
              <a:ext uri="{FF2B5EF4-FFF2-40B4-BE49-F238E27FC236}">
                <a16:creationId xmlns:a16="http://schemas.microsoft.com/office/drawing/2014/main" id="{16759F74-F034-4F16-8F3A-DFD980154D41}"/>
              </a:ext>
            </a:extLst>
          </p:cNvPr>
          <p:cNvCxnSpPr>
            <a:cxnSpLocks/>
            <a:stCxn id="218" idx="0"/>
          </p:cNvCxnSpPr>
          <p:nvPr/>
        </p:nvCxnSpPr>
        <p:spPr>
          <a:xfrm flipV="1">
            <a:off x="10496972" y="2713775"/>
            <a:ext cx="0" cy="66536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12322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1987</TotalTime>
  <Words>239</Words>
  <Application>Microsoft Office PowerPoint</Application>
  <PresentationFormat>Widescreen</PresentationFormat>
  <Paragraphs>92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Karen Batliner</dc:creator>
  <cp:lastModifiedBy>Priscilla Warner</cp:lastModifiedBy>
  <cp:revision>163</cp:revision>
  <dcterms:created xsi:type="dcterms:W3CDTF">2024-09-03T11:10:51Z</dcterms:created>
  <dcterms:modified xsi:type="dcterms:W3CDTF">2025-06-30T08:12:41Z</dcterms:modified>
</cp:coreProperties>
</file>